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-bmstu-wh512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250950" y="1309370"/>
            <a:ext cx="4239260" cy="423926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67640" y="2705100"/>
            <a:ext cx="65341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Vollkorn" charset="0"/>
                <a:cs typeface="Vollkorn" charset="0"/>
                <a:sym typeface="+mn-ea"/>
              </a:rPr>
              <a:t>ТЕХНОЛОГИЯ </a:t>
            </a:r>
            <a:r>
              <a:rPr lang="en-US" sz="5400" b="1" dirty="0">
                <a:solidFill>
                  <a:schemeClr val="bg1"/>
                </a:solidFill>
                <a:latin typeface="Vollkorn" charset="0"/>
                <a:cs typeface="Vollkorn" charset="0"/>
                <a:sym typeface="+mn-ea"/>
              </a:rPr>
              <a:t>Li-Fi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831215" y="223520"/>
            <a:ext cx="50806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МОСКОВСКИЙ ГОСУДАРСТВЕННЫЙ ТЕХНИЧЕСКИЙ 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УНИВЕРСИТЕТ ИМЕНИ Н. Э. БАУМАНА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94055" y="5368925"/>
            <a:ext cx="44691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>
                <a:solidFill>
                  <a:schemeClr val="bg1"/>
                </a:solidFill>
              </a:rPr>
              <a:t>Автор: Фан Мань Тан</a:t>
            </a:r>
          </a:p>
          <a:p>
            <a:r>
              <a:rPr lang="ru-RU" altLang="en-US" sz="2000">
                <a:solidFill>
                  <a:schemeClr val="bg1"/>
                </a:solidFill>
              </a:rPr>
              <a:t>Группа: 123Т</a:t>
            </a:r>
          </a:p>
          <a:p>
            <a:r>
              <a:rPr lang="ru-RU" altLang="en-US" sz="2000">
                <a:solidFill>
                  <a:schemeClr val="bg1"/>
                </a:solidFill>
              </a:rPr>
              <a:t>Руководители: Соляник О.Е.</a:t>
            </a:r>
          </a:p>
          <a:p>
            <a:r>
              <a:rPr lang="ru-RU" altLang="en-US" sz="2000">
                <a:solidFill>
                  <a:schemeClr val="bg1"/>
                </a:solidFill>
              </a:rPr>
              <a:t>	           </a:t>
            </a:r>
            <a:r>
              <a:rPr lang="vi-VN" altLang="ru-RU" sz="2000">
                <a:solidFill>
                  <a:schemeClr val="bg1"/>
                </a:solidFill>
              </a:rPr>
              <a:t> </a:t>
            </a:r>
            <a:r>
              <a:rPr lang="ru-RU" altLang="en-US" sz="2000">
                <a:solidFill>
                  <a:schemeClr val="bg1"/>
                </a:solidFill>
              </a:rPr>
              <a:t>Шахов А.В.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s 11"/>
          <p:cNvSpPr/>
          <p:nvPr/>
        </p:nvSpPr>
        <p:spPr>
          <a:xfrm>
            <a:off x="651510" y="3903980"/>
            <a:ext cx="2473325" cy="6330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altLang="vi-VN" sz="3600"/>
              <a:t>3</a:t>
            </a:r>
            <a:r>
              <a:rPr lang="vi-VN" altLang="en-US" sz="3600"/>
              <a:t>. </a:t>
            </a:r>
            <a:r>
              <a:rPr lang="ru-RU" altLang="vi-VN" sz="3600"/>
              <a:t>ВЫВОДЫ</a:t>
            </a:r>
          </a:p>
        </p:txBody>
      </p:sp>
      <p:sp>
        <p:nvSpPr>
          <p:cNvPr id="5" name="Parallelogram 4"/>
          <p:cNvSpPr/>
          <p:nvPr/>
        </p:nvSpPr>
        <p:spPr>
          <a:xfrm>
            <a:off x="206375" y="390525"/>
            <a:ext cx="9547860" cy="1274445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651510" y="227965"/>
            <a:ext cx="8296910" cy="912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651510" y="227965"/>
            <a:ext cx="85464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III. </a:t>
            </a:r>
            <a:r>
              <a:rPr lang="ru-RU" sz="2800" b="1"/>
              <a:t>РЕЗУЛЬТАТЫ И ПРАКТИЧЕСКОЕ ПРИМЕНЕНИЕ РАБОТЫ, ВЫВОДЫ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51510" y="4712970"/>
            <a:ext cx="112712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Li-Fi - </a:t>
            </a: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будущее</a:t>
            </a:r>
            <a:r>
              <a:rPr lang="en-US" sz="2400" dirty="0"/>
              <a:t> </a:t>
            </a:r>
            <a:r>
              <a:rPr lang="en-US" sz="2400" dirty="0" err="1"/>
              <a:t>передачи</a:t>
            </a:r>
            <a:r>
              <a:rPr lang="en-US" sz="2400" dirty="0"/>
              <a:t> </a:t>
            </a:r>
            <a:r>
              <a:rPr lang="en-US" sz="2400" dirty="0" err="1"/>
              <a:t>данных</a:t>
            </a:r>
            <a:r>
              <a:rPr lang="en-US" sz="2400" dirty="0"/>
              <a:t> </a:t>
            </a:r>
            <a:r>
              <a:rPr lang="ru-RU" sz="2400" dirty="0"/>
              <a:t>в</a:t>
            </a:r>
            <a:r>
              <a:rPr lang="en-US" sz="2400" dirty="0"/>
              <a:t> </a:t>
            </a:r>
            <a:r>
              <a:rPr lang="en-US" sz="2400" dirty="0" err="1"/>
              <a:t>Интернет</a:t>
            </a:r>
            <a:r>
              <a:rPr lang="ru-RU" sz="2400" dirty="0"/>
              <a:t>е</a:t>
            </a:r>
            <a:r>
              <a:rPr lang="en-US" sz="2400" dirty="0"/>
              <a:t>. </a:t>
            </a:r>
            <a:r>
              <a:rPr lang="en-US" sz="2400" dirty="0" err="1"/>
              <a:t>Хотя</a:t>
            </a:r>
            <a:r>
              <a:rPr lang="en-US" sz="2400" dirty="0"/>
              <a:t> </a:t>
            </a:r>
            <a:r>
              <a:rPr lang="en-US" sz="2400" dirty="0" err="1"/>
              <a:t>есть</a:t>
            </a:r>
            <a:r>
              <a:rPr lang="en-US" sz="2400" dirty="0"/>
              <a:t> </a:t>
            </a:r>
            <a:r>
              <a:rPr lang="en-US" sz="2400" dirty="0" err="1"/>
              <a:t>некоторые</a:t>
            </a:r>
            <a:r>
              <a:rPr lang="en-US" sz="2400" dirty="0"/>
              <a:t> </a:t>
            </a:r>
            <a:r>
              <a:rPr lang="en-US" sz="2400" dirty="0" err="1"/>
              <a:t>недостатки</a:t>
            </a:r>
            <a:r>
              <a:rPr lang="en-US" sz="2400" dirty="0"/>
              <a:t>, </a:t>
            </a:r>
            <a:r>
              <a:rPr lang="en-US" sz="2400" dirty="0" err="1"/>
              <a:t>мы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можем</a:t>
            </a:r>
            <a:r>
              <a:rPr lang="en-US" sz="2400" dirty="0"/>
              <a:t> </a:t>
            </a:r>
            <a:r>
              <a:rPr lang="en-US" sz="2400" dirty="0" err="1"/>
              <a:t>отрицать</a:t>
            </a:r>
            <a:r>
              <a:rPr lang="en-US" sz="2400" dirty="0"/>
              <a:t> </a:t>
            </a:r>
            <a:r>
              <a:rPr lang="en-US" sz="2400" dirty="0" err="1"/>
              <a:t>тот</a:t>
            </a:r>
            <a:r>
              <a:rPr lang="en-US" sz="2400" dirty="0"/>
              <a:t> </a:t>
            </a:r>
            <a:r>
              <a:rPr lang="en-US" sz="2400" dirty="0" err="1"/>
              <a:t>факт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преимуществ</a:t>
            </a:r>
            <a:r>
              <a:rPr lang="ru-RU" sz="2400" dirty="0"/>
              <a:t> у</a:t>
            </a:r>
            <a:r>
              <a:rPr lang="en-US" sz="2400" dirty="0"/>
              <a:t> Li-Fi </a:t>
            </a:r>
            <a:r>
              <a:rPr lang="ru-RU" sz="2400" dirty="0"/>
              <a:t>намного больше</a:t>
            </a:r>
            <a:r>
              <a:rPr lang="en-US" sz="2400" dirty="0"/>
              <a:t>, а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применение</a:t>
            </a:r>
            <a:r>
              <a:rPr lang="en-US" sz="2400" dirty="0"/>
              <a:t> </a:t>
            </a:r>
            <a:r>
              <a:rPr lang="en-US" sz="2400" dirty="0" err="1"/>
              <a:t>широко</a:t>
            </a:r>
            <a:r>
              <a:rPr lang="en-US" sz="2400" dirty="0"/>
              <a:t> и </a:t>
            </a:r>
            <a:r>
              <a:rPr lang="en-US" sz="2400" dirty="0" err="1"/>
              <a:t>очень</a:t>
            </a:r>
            <a:r>
              <a:rPr lang="en-US" sz="2400" dirty="0"/>
              <a:t> </a:t>
            </a:r>
            <a:r>
              <a:rPr lang="en-US" sz="2400" dirty="0" err="1"/>
              <a:t>полезно</a:t>
            </a:r>
            <a:r>
              <a:rPr lang="en-US" sz="2400" dirty="0"/>
              <a:t>. </a:t>
            </a:r>
            <a:r>
              <a:rPr lang="ru-RU" sz="2400" dirty="0"/>
              <a:t>Мы полагаем, что в</a:t>
            </a:r>
            <a:r>
              <a:rPr lang="en-US" sz="2400" dirty="0"/>
              <a:t> </a:t>
            </a:r>
            <a:r>
              <a:rPr lang="en-US" sz="2400" dirty="0" err="1"/>
              <a:t>ближайшем</a:t>
            </a:r>
            <a:r>
              <a:rPr lang="en-US" sz="2400" dirty="0"/>
              <a:t> </a:t>
            </a:r>
            <a:r>
              <a:rPr lang="en-US" sz="2400" dirty="0" err="1"/>
              <a:t>будущем</a:t>
            </a:r>
            <a:r>
              <a:rPr lang="en-US" sz="2400" dirty="0"/>
              <a:t> Li-Fi </a:t>
            </a:r>
            <a:r>
              <a:rPr lang="en-US" sz="2400" dirty="0" err="1"/>
              <a:t>будет</a:t>
            </a:r>
            <a:r>
              <a:rPr lang="en-US" sz="2400" dirty="0"/>
              <a:t> </a:t>
            </a:r>
            <a:r>
              <a:rPr lang="en-US" sz="2400" dirty="0" err="1"/>
              <a:t>широко</a:t>
            </a:r>
            <a:r>
              <a:rPr lang="en-US" sz="2400" dirty="0"/>
              <a:t> </a:t>
            </a:r>
            <a:r>
              <a:rPr lang="en-US" sz="2400" dirty="0" err="1"/>
              <a:t>использоваться</a:t>
            </a:r>
            <a:r>
              <a:rPr lang="en-US" sz="2400" dirty="0"/>
              <a:t> </a:t>
            </a:r>
            <a:r>
              <a:rPr lang="en-US" sz="2400" dirty="0" err="1"/>
              <a:t>во</a:t>
            </a:r>
            <a:r>
              <a:rPr lang="en-US" sz="2400" dirty="0"/>
              <a:t> </a:t>
            </a:r>
            <a:r>
              <a:rPr lang="en-US" sz="2400" dirty="0" err="1"/>
              <a:t>всем</a:t>
            </a:r>
            <a:r>
              <a:rPr lang="en-US" sz="2400" dirty="0"/>
              <a:t> </a:t>
            </a:r>
            <a:r>
              <a:rPr lang="en-US" sz="2400" dirty="0" err="1"/>
              <a:t>мире</a:t>
            </a:r>
            <a:r>
              <a:rPr lang="en-US" sz="2400" dirty="0"/>
              <a:t>.</a:t>
            </a:r>
          </a:p>
        </p:txBody>
      </p:sp>
      <p:sp>
        <p:nvSpPr>
          <p:cNvPr id="9" name="Rectangles 8"/>
          <p:cNvSpPr/>
          <p:nvPr/>
        </p:nvSpPr>
        <p:spPr>
          <a:xfrm>
            <a:off x="651510" y="2018030"/>
            <a:ext cx="8052435" cy="6330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altLang="vi-VN" sz="3600" dirty="0"/>
              <a:t>2. МЕТОДЫ, ИСПОЛЬЗОВАНЫЕ В РАБОТЕ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51510" y="3004820"/>
            <a:ext cx="756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/>
              <a:t>Анали</a:t>
            </a:r>
            <a:r>
              <a:rPr lang="ru-RU" sz="2800" dirty="0"/>
              <a:t>з</a:t>
            </a:r>
            <a:r>
              <a:rPr lang="en-US" sz="2800" dirty="0"/>
              <a:t> </a:t>
            </a:r>
            <a:r>
              <a:rPr lang="en-US" sz="2800" dirty="0" err="1"/>
              <a:t>научных</a:t>
            </a:r>
            <a:r>
              <a:rPr lang="en-US" sz="2800" dirty="0"/>
              <a:t>, </a:t>
            </a:r>
            <a:r>
              <a:rPr lang="en-US" sz="2800" dirty="0" err="1"/>
              <a:t>академических</a:t>
            </a:r>
            <a:r>
              <a:rPr lang="en-US" sz="2800" dirty="0"/>
              <a:t> </a:t>
            </a:r>
            <a:r>
              <a:rPr lang="en-US" sz="2800" dirty="0" err="1"/>
              <a:t>статей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теме</a:t>
            </a:r>
            <a:r>
              <a:rPr lang="en-US" sz="2800" dirty="0"/>
              <a:t>.</a:t>
            </a:r>
          </a:p>
        </p:txBody>
      </p:sp>
      <p:pic>
        <p:nvPicPr>
          <p:cNvPr id="18" name="Content Placeholder 8" descr="Герб_МГТУ_имени_Н._Э._Баумана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54235" y="-596265"/>
            <a:ext cx="285750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206375" y="390525"/>
            <a:ext cx="4267200" cy="1274445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932815" y="227965"/>
            <a:ext cx="2814320" cy="912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989965" y="423545"/>
            <a:ext cx="3054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IV. </a:t>
            </a:r>
            <a:r>
              <a:rPr lang="ru-RU" sz="2800" b="1"/>
              <a:t>ЛИТЕРАТУРА</a:t>
            </a:r>
          </a:p>
        </p:txBody>
      </p:sp>
      <p:pic>
        <p:nvPicPr>
          <p:cNvPr id="18" name="Content Placeholder 8" descr="Герб_МГТУ_имени_Н._Э._Баумана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54235" y="-596265"/>
            <a:ext cx="2857500" cy="324802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78460" y="2538095"/>
            <a:ext cx="114350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https://www.sciencedirect.com/science/article/abs/pii/S1573427722000352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https://iopscience.iop.org/article/10.1088/1755-1315/173/1/012016/pdf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https://aip.scitation.org/doi/epdf/10.1063/5.0121967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https://www.ijsrp.org/research-paper-1122/ijsrp-p13114.pdf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https://habr.com/ru/post/435262/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https://www.rfpage.com/li-fi-technology-working-principle-and-applications/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https://viettelnet.com.vn/cong-nghe-li-fi-2/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https://lifi.co/how-lifi-works/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https://lifi.co/lifi-pros-cons/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http://fn.bmstu.ru/data-physics/library/physbook/tom4/ch1/texthtml/ch1_3.htm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https://www.intel.sg/content/www/xa/en/gaming/resources/wifi6.html?wapkw=what%20is%20wifi%206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https://www.rfwireless-world.com/Terminology/LiFi-vs-WiFi.html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rgbClr val="034373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929005" y="2829560"/>
            <a:ext cx="103339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72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СПАСИБО ЗА ВНИМАНИЕ!</a:t>
            </a:r>
          </a:p>
        </p:txBody>
      </p:sp>
      <p:pic>
        <p:nvPicPr>
          <p:cNvPr id="14" name="Picture 13" descr="logo-bmstu-wh512"/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3976370" y="1309370"/>
            <a:ext cx="4239260" cy="423926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464820" y="385445"/>
            <a:ext cx="7940675" cy="1274445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1197610" y="227965"/>
            <a:ext cx="6447790" cy="912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575560" y="361950"/>
            <a:ext cx="3834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I. </a:t>
            </a:r>
            <a:r>
              <a:rPr lang="ru-RU" sz="3600" b="1"/>
              <a:t>ЦЕЛЬ и ЗАДАЧИ</a:t>
            </a:r>
          </a:p>
        </p:txBody>
      </p:sp>
      <p:pic>
        <p:nvPicPr>
          <p:cNvPr id="7" name="Content Placeholder 6" descr="Герб_МГТУ_имени_Н._Э._Баумана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76765" y="-704850"/>
            <a:ext cx="2857500" cy="324802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247900" y="4556760"/>
            <a:ext cx="72332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Определить</a:t>
            </a:r>
            <a:r>
              <a:rPr lang="en-US" b="1" dirty="0"/>
              <a:t> и </a:t>
            </a:r>
            <a:r>
              <a:rPr lang="en-US" b="1" dirty="0" err="1"/>
              <a:t>показать</a:t>
            </a:r>
            <a:r>
              <a:rPr lang="en-US" b="1" dirty="0"/>
              <a:t> </a:t>
            </a:r>
            <a:r>
              <a:rPr lang="en-US" b="1" dirty="0" err="1"/>
              <a:t>принцип</a:t>
            </a:r>
            <a:r>
              <a:rPr lang="en-US" b="1" dirty="0"/>
              <a:t> </a:t>
            </a:r>
            <a:r>
              <a:rPr lang="en-US" b="1" dirty="0" err="1"/>
              <a:t>действия</a:t>
            </a:r>
            <a:r>
              <a:rPr lang="en-US" b="1" dirty="0"/>
              <a:t> Li-Fi.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Сравнить</a:t>
            </a:r>
            <a:r>
              <a:rPr lang="en-US" b="1" dirty="0"/>
              <a:t> Li-Fi c Wi-Fi.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Проанализировать</a:t>
            </a:r>
            <a:r>
              <a:rPr lang="en-US" b="1" dirty="0"/>
              <a:t> </a:t>
            </a:r>
            <a:r>
              <a:rPr lang="en-US" b="1" dirty="0" err="1"/>
              <a:t>её</a:t>
            </a:r>
            <a:r>
              <a:rPr lang="en-US" b="1" dirty="0"/>
              <a:t> </a:t>
            </a:r>
            <a:r>
              <a:rPr lang="en-US" b="1" dirty="0" err="1"/>
              <a:t>преимущества</a:t>
            </a:r>
            <a:r>
              <a:rPr lang="en-US" b="1" dirty="0"/>
              <a:t> и </a:t>
            </a:r>
            <a:r>
              <a:rPr lang="en-US" b="1" dirty="0" err="1"/>
              <a:t>недостатки</a:t>
            </a:r>
            <a:r>
              <a:rPr lang="en-US" b="1" dirty="0"/>
              <a:t>.</a:t>
            </a:r>
          </a:p>
        </p:txBody>
      </p:sp>
      <p:sp>
        <p:nvSpPr>
          <p:cNvPr id="10" name="Chevron 9"/>
          <p:cNvSpPr/>
          <p:nvPr/>
        </p:nvSpPr>
        <p:spPr>
          <a:xfrm>
            <a:off x="464820" y="2543810"/>
            <a:ext cx="1783080" cy="939165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953135" y="2721610"/>
            <a:ext cx="10058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b="1">
                <a:solidFill>
                  <a:schemeClr val="bg1"/>
                </a:solidFill>
              </a:rPr>
              <a:t>ЦЕЛЬ</a:t>
            </a:r>
          </a:p>
        </p:txBody>
      </p:sp>
      <p:sp>
        <p:nvSpPr>
          <p:cNvPr id="12" name="Chevron 11"/>
          <p:cNvSpPr/>
          <p:nvPr/>
        </p:nvSpPr>
        <p:spPr>
          <a:xfrm>
            <a:off x="464820" y="4539615"/>
            <a:ext cx="1783080" cy="939165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838200" y="4779010"/>
            <a:ext cx="12547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400" b="1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2259281" y="2473146"/>
            <a:ext cx="535627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err="1">
                <a:sym typeface="+mn-ea"/>
              </a:rPr>
              <a:t>Вв</a:t>
            </a:r>
            <a:r>
              <a:rPr lang="ru-RU" b="1" dirty="0" err="1">
                <a:sym typeface="+mn-ea"/>
              </a:rPr>
              <a:t>ести</a:t>
            </a:r>
            <a:r>
              <a:rPr lang="en-US" b="1" dirty="0">
                <a:sym typeface="+mn-ea"/>
              </a:rPr>
              <a:t> Li-Fi</a:t>
            </a:r>
            <a:r>
              <a:rPr lang="ru-RU" b="1" dirty="0">
                <a:sym typeface="+mn-ea"/>
              </a:rPr>
              <a:t> – </a:t>
            </a:r>
            <a:r>
              <a:rPr lang="en-US" b="1" dirty="0" err="1">
                <a:sym typeface="+mn-ea"/>
              </a:rPr>
              <a:t>нов</a:t>
            </a:r>
            <a:r>
              <a:rPr lang="ru-RU" b="1" dirty="0" err="1">
                <a:sym typeface="+mn-ea"/>
              </a:rPr>
              <a:t>ую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технологи</a:t>
            </a:r>
            <a:r>
              <a:rPr lang="ru-RU" b="1" dirty="0">
                <a:sym typeface="+mn-ea"/>
              </a:rPr>
              <a:t>ю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способа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передачи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данных</a:t>
            </a:r>
            <a:r>
              <a:rPr lang="en-US" b="1" dirty="0">
                <a:sym typeface="+mn-ea"/>
              </a:rPr>
              <a:t> в </a:t>
            </a:r>
            <a:r>
              <a:rPr lang="en-US" b="1" dirty="0" err="1">
                <a:sym typeface="+mn-ea"/>
              </a:rPr>
              <a:t>Интернете</a:t>
            </a:r>
            <a:r>
              <a:rPr lang="en-US" b="1" dirty="0">
                <a:sym typeface="+mn-ea"/>
              </a:rPr>
              <a:t>. </a:t>
            </a:r>
            <a:endParaRPr lang="en-US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err="1">
                <a:sym typeface="+mn-ea"/>
              </a:rPr>
              <a:t>Объяснить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детали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технологии</a:t>
            </a:r>
            <a:r>
              <a:rPr lang="en-US" b="1" dirty="0">
                <a:sym typeface="+mn-ea"/>
              </a:rPr>
              <a:t> и </a:t>
            </a:r>
            <a:r>
              <a:rPr lang="en-US" b="1" dirty="0" err="1">
                <a:sym typeface="+mn-ea"/>
              </a:rPr>
              <a:t>обсу</a:t>
            </a:r>
            <a:r>
              <a:rPr lang="ru-RU" b="1" dirty="0" err="1">
                <a:sym typeface="+mn-ea"/>
              </a:rPr>
              <a:t>ди</a:t>
            </a:r>
            <a:r>
              <a:rPr lang="en-US" b="1" dirty="0" err="1">
                <a:sym typeface="+mn-ea"/>
              </a:rPr>
              <a:t>ть</a:t>
            </a:r>
            <a:r>
              <a:rPr lang="ru-RU" altLang="en-US" b="1" dirty="0">
                <a:sym typeface="+mn-ea"/>
              </a:rPr>
              <a:t> использование </a:t>
            </a:r>
            <a:r>
              <a:rPr lang="en-US" b="1" dirty="0" err="1">
                <a:sym typeface="+mn-ea"/>
              </a:rPr>
              <a:t>приложения</a:t>
            </a:r>
            <a:r>
              <a:rPr lang="en-US" b="1" dirty="0">
                <a:sym typeface="+mn-ea"/>
              </a:rPr>
              <a:t> Li-Fi в </a:t>
            </a:r>
            <a:r>
              <a:rPr lang="en-US" b="1" dirty="0" err="1">
                <a:sym typeface="+mn-ea"/>
              </a:rPr>
              <a:t>жизни</a:t>
            </a:r>
            <a:r>
              <a:rPr lang="en-US" b="1" dirty="0">
                <a:sym typeface="+mn-ea"/>
              </a:rPr>
              <a:t>.</a:t>
            </a:r>
            <a:endParaRPr lang="en-US" b="1" dirty="0"/>
          </a:p>
        </p:txBody>
      </p:sp>
      <p:pic>
        <p:nvPicPr>
          <p:cNvPr id="19" name="Content Placeholder 18" descr="slide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04480" y="2543175"/>
            <a:ext cx="4286885" cy="293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21270" cy="1325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464820" y="385445"/>
            <a:ext cx="9212580" cy="1274445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1197610" y="227965"/>
            <a:ext cx="7445375" cy="912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388110" y="365125"/>
            <a:ext cx="7172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II. </a:t>
            </a:r>
            <a:r>
              <a:rPr lang="ru-RU" sz="3200" b="1"/>
              <a:t>АКТУАЛЬНОСТЬ и НОВИЗНА РАБОТЫ</a:t>
            </a:r>
          </a:p>
        </p:txBody>
      </p:sp>
      <p:pic>
        <p:nvPicPr>
          <p:cNvPr id="7" name="Content Placeholder 6" descr="Герб_МГТУ_имени_Н._Э._Баумана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76765" y="-688340"/>
            <a:ext cx="2857500" cy="32480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345305" y="4912995"/>
            <a:ext cx="3964305" cy="153289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4671695" y="5264785"/>
            <a:ext cx="3287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Li-Fi </a:t>
            </a:r>
            <a:r>
              <a:rPr lang="ru-RU" sz="2400" b="1" dirty="0">
                <a:solidFill>
                  <a:schemeClr val="tx1"/>
                </a:solidFill>
              </a:rPr>
              <a:t>может </a:t>
            </a:r>
            <a:r>
              <a:rPr lang="ru-RU" altLang="en-US" sz="2400" b="1" dirty="0">
                <a:solidFill>
                  <a:schemeClr val="tx1"/>
                </a:solidFill>
              </a:rPr>
              <a:t>решить эти проблемы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5310" y="2068195"/>
            <a:ext cx="3216275" cy="2254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862695" y="2069465"/>
            <a:ext cx="3022600" cy="2254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643755" y="2068830"/>
            <a:ext cx="3366135" cy="2254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8955722" y="2559685"/>
            <a:ext cx="2836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ru-RU" altLang="en-US" sz="2400" b="1" dirty="0">
                <a:solidFill>
                  <a:schemeClr val="bg1"/>
                </a:solidFill>
              </a:rPr>
              <a:t>Технология </a:t>
            </a:r>
            <a:r>
              <a:rPr lang="en-US" sz="2400" b="1" dirty="0">
                <a:solidFill>
                  <a:schemeClr val="bg1"/>
                </a:solidFill>
              </a:rPr>
              <a:t>Wi-Fi </a:t>
            </a:r>
            <a:r>
              <a:rPr lang="ru-RU" sz="2400" b="1" dirty="0">
                <a:solidFill>
                  <a:schemeClr val="bg1"/>
                </a:solidFill>
              </a:rPr>
              <a:t>имеет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ряд не</a:t>
            </a:r>
            <a:r>
              <a:rPr lang="en-US" sz="2400" b="1" dirty="0" err="1">
                <a:solidFill>
                  <a:schemeClr val="bg1"/>
                </a:solidFill>
              </a:rPr>
              <a:t>достатк</a:t>
            </a:r>
            <a:r>
              <a:rPr lang="ru-RU" sz="2400" b="1" dirty="0" err="1">
                <a:solidFill>
                  <a:schemeClr val="bg1"/>
                </a:solidFill>
              </a:rPr>
              <a:t>ов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9605" y="2179906"/>
            <a:ext cx="3216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В </a:t>
            </a:r>
            <a:r>
              <a:rPr lang="en-US" b="1" dirty="0" err="1">
                <a:solidFill>
                  <a:schemeClr val="bg1"/>
                </a:solidFill>
              </a:rPr>
              <a:t>цифров</a:t>
            </a:r>
            <a:r>
              <a:rPr lang="ru-RU" b="1" dirty="0" err="1">
                <a:solidFill>
                  <a:schemeClr val="bg1"/>
                </a:solidFill>
              </a:rPr>
              <a:t>ую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эпох</a:t>
            </a:r>
            <a:r>
              <a:rPr lang="ru-RU" b="1" dirty="0">
                <a:solidFill>
                  <a:schemeClr val="bg1"/>
                </a:solidFill>
              </a:rPr>
              <a:t>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быстрое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развитие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информационных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технологий</a:t>
            </a:r>
            <a:r>
              <a:rPr lang="en-US" b="1" dirty="0">
                <a:solidFill>
                  <a:schemeClr val="bg1"/>
                </a:solidFill>
              </a:rPr>
              <a:t> и </a:t>
            </a:r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en-US" b="1" dirty="0" err="1">
                <a:solidFill>
                  <a:schemeClr val="bg1"/>
                </a:solidFill>
              </a:rPr>
              <a:t>нтернета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приводит</a:t>
            </a:r>
            <a:r>
              <a:rPr lang="en-US" b="1" dirty="0">
                <a:solidFill>
                  <a:schemeClr val="bg1"/>
                </a:solidFill>
              </a:rPr>
              <a:t> к </a:t>
            </a:r>
            <a:r>
              <a:rPr lang="en-US" b="1" dirty="0" err="1">
                <a:solidFill>
                  <a:schemeClr val="bg1"/>
                </a:solidFill>
              </a:rPr>
              <a:t>огромному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объёму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данных</a:t>
            </a:r>
            <a:r>
              <a:rPr lang="en-US" b="1" dirty="0">
                <a:solidFill>
                  <a:schemeClr val="bg1"/>
                </a:solidFill>
              </a:rPr>
              <a:t> и </a:t>
            </a:r>
            <a:r>
              <a:rPr lang="en-US" b="1" dirty="0" err="1">
                <a:solidFill>
                  <a:schemeClr val="bg1"/>
                </a:solidFill>
              </a:rPr>
              <a:t>особенно</a:t>
            </a:r>
            <a:r>
              <a:rPr lang="ru-RU" b="1" dirty="0">
                <a:solidFill>
                  <a:schemeClr val="bg1"/>
                </a:solidFill>
              </a:rPr>
              <a:t> к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рискам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конфиденциальности</a:t>
            </a:r>
            <a:r>
              <a:rPr lang="en-US" b="1" dirty="0">
                <a:solidFill>
                  <a:schemeClr val="bg1"/>
                </a:solidFill>
              </a:rPr>
              <a:t> и </a:t>
            </a:r>
            <a:r>
              <a:rPr lang="en-US" b="1" dirty="0" err="1">
                <a:solidFill>
                  <a:schemeClr val="bg1"/>
                </a:solidFill>
              </a:rPr>
              <a:t>безопасности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679950" y="2548548"/>
            <a:ext cx="331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Нам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надо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переда</a:t>
            </a:r>
            <a:r>
              <a:rPr lang="ru-RU" sz="2400" b="1" dirty="0" err="1">
                <a:solidFill>
                  <a:schemeClr val="bg1"/>
                </a:solidFill>
              </a:rPr>
              <a:t>ва</a:t>
            </a:r>
            <a:r>
              <a:rPr lang="en-US" sz="2400" b="1" dirty="0" err="1">
                <a:solidFill>
                  <a:schemeClr val="bg1"/>
                </a:solidFill>
              </a:rPr>
              <a:t>ть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данны</a:t>
            </a:r>
            <a:r>
              <a:rPr lang="ru-RU" sz="2400" b="1" dirty="0">
                <a:solidFill>
                  <a:schemeClr val="bg1"/>
                </a:solidFill>
              </a:rPr>
              <a:t>е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быстрее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больше</a:t>
            </a:r>
            <a:r>
              <a:rPr lang="en-US" sz="2400" b="1" dirty="0">
                <a:solidFill>
                  <a:schemeClr val="bg1"/>
                </a:solidFill>
              </a:rPr>
              <a:t> и </a:t>
            </a:r>
            <a:r>
              <a:rPr lang="en-US" sz="2400" b="1" dirty="0" err="1">
                <a:solidFill>
                  <a:schemeClr val="bg1"/>
                </a:solidFill>
              </a:rPr>
              <a:t>безопаснее</a:t>
            </a:r>
          </a:p>
        </p:txBody>
      </p:sp>
      <p:cxnSp>
        <p:nvCxnSpPr>
          <p:cNvPr id="18" name="Straight Arrow Connector 17"/>
          <p:cNvCxnSpPr>
            <a:stCxn id="15" idx="2"/>
            <a:endCxn id="10" idx="1"/>
          </p:cNvCxnSpPr>
          <p:nvPr/>
        </p:nvCxnSpPr>
        <p:spPr>
          <a:xfrm>
            <a:off x="2183765" y="4322445"/>
            <a:ext cx="2741930" cy="815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0" idx="0"/>
          </p:cNvCxnSpPr>
          <p:nvPr/>
        </p:nvCxnSpPr>
        <p:spPr>
          <a:xfrm>
            <a:off x="6327140" y="4323080"/>
            <a:ext cx="635" cy="589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2"/>
            <a:endCxn id="10" idx="7"/>
          </p:cNvCxnSpPr>
          <p:nvPr/>
        </p:nvCxnSpPr>
        <p:spPr>
          <a:xfrm flipH="1">
            <a:off x="7729220" y="4323715"/>
            <a:ext cx="2644775" cy="814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 descr="favpng_light-sky-yellow-circle-patter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515" y="3065145"/>
            <a:ext cx="1231900" cy="1292225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579755" y="442595"/>
            <a:ext cx="5429885" cy="942340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486535" y="652780"/>
            <a:ext cx="3616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800" b="1" dirty="0">
                <a:solidFill>
                  <a:schemeClr val="bg1"/>
                </a:solidFill>
              </a:rPr>
              <a:t>1. </a:t>
            </a:r>
            <a:r>
              <a:rPr lang="ru-RU" altLang="en-US" sz="2800" b="1" dirty="0">
                <a:solidFill>
                  <a:schemeClr val="bg1"/>
                </a:solidFill>
              </a:rPr>
              <a:t>ОПРЕДЕЛЕНИЕ </a:t>
            </a:r>
            <a:r>
              <a:rPr lang="en-US" altLang="en-US" sz="2800" b="1" dirty="0">
                <a:solidFill>
                  <a:schemeClr val="bg1"/>
                </a:solidFill>
              </a:rPr>
              <a:t>Li-Fi</a:t>
            </a:r>
          </a:p>
        </p:txBody>
      </p:sp>
      <p:sp>
        <p:nvSpPr>
          <p:cNvPr id="7" name="Rectangles 6"/>
          <p:cNvSpPr/>
          <p:nvPr/>
        </p:nvSpPr>
        <p:spPr>
          <a:xfrm>
            <a:off x="570230" y="1972945"/>
            <a:ext cx="11125835" cy="1169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10555" y="2058371"/>
            <a:ext cx="10779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Li-Fi (Light Fidelity) - </a:t>
            </a:r>
            <a:r>
              <a:rPr lang="en-US" sz="2000" b="1" dirty="0" err="1"/>
              <a:t>это</a:t>
            </a:r>
            <a:r>
              <a:rPr lang="en-US" sz="2000" b="1" dirty="0"/>
              <a:t> </a:t>
            </a:r>
            <a:r>
              <a:rPr lang="en-US" sz="2000" b="1" dirty="0" err="1"/>
              <a:t>двунаправленная</a:t>
            </a:r>
            <a:r>
              <a:rPr lang="en-US" sz="2000" b="1" dirty="0"/>
              <a:t> </a:t>
            </a:r>
            <a:r>
              <a:rPr lang="en-US" sz="2000" b="1" dirty="0" err="1"/>
              <a:t>высокоскоростная</a:t>
            </a:r>
            <a:r>
              <a:rPr lang="en-US" sz="2000" b="1" dirty="0"/>
              <a:t> </a:t>
            </a:r>
            <a:r>
              <a:rPr lang="en-US" sz="2000" b="1" dirty="0" err="1"/>
              <a:t>беспроводная</a:t>
            </a:r>
            <a:r>
              <a:rPr lang="en-US" sz="2000" b="1" dirty="0"/>
              <a:t> </a:t>
            </a:r>
            <a:r>
              <a:rPr lang="en-US" sz="2000" b="1" dirty="0" err="1"/>
              <a:t>коммуникационная</a:t>
            </a:r>
            <a:r>
              <a:rPr lang="en-US" sz="2000" b="1" dirty="0"/>
              <a:t> </a:t>
            </a:r>
            <a:r>
              <a:rPr lang="en-US" sz="2000" b="1" dirty="0" err="1"/>
              <a:t>технология</a:t>
            </a:r>
            <a:r>
              <a:rPr lang="en-US" sz="2000" b="1" dirty="0"/>
              <a:t>, </a:t>
            </a:r>
            <a:r>
              <a:rPr lang="en-US" sz="2000" b="1" dirty="0" err="1"/>
              <a:t>которая</a:t>
            </a:r>
            <a:r>
              <a:rPr lang="en-US" sz="2000" b="1" dirty="0"/>
              <a:t> </a:t>
            </a:r>
            <a:r>
              <a:rPr lang="en-US" sz="2000" b="1" dirty="0" err="1"/>
              <a:t>использует</a:t>
            </a:r>
            <a:r>
              <a:rPr lang="en-US" sz="2000" b="1" dirty="0"/>
              <a:t> </a:t>
            </a:r>
            <a:r>
              <a:rPr lang="en-US" sz="2000" b="1" dirty="0" err="1"/>
              <a:t>свет</a:t>
            </a:r>
            <a:r>
              <a:rPr lang="en-US" sz="2000" b="1" dirty="0"/>
              <a:t> </a:t>
            </a:r>
            <a:r>
              <a:rPr lang="en-US" sz="2000" b="1" dirty="0" err="1"/>
              <a:t>для</a:t>
            </a:r>
            <a:r>
              <a:rPr lang="en-US" sz="2000" b="1" dirty="0"/>
              <a:t> </a:t>
            </a:r>
            <a:r>
              <a:rPr lang="en-US" sz="2000" b="1" dirty="0" err="1"/>
              <a:t>передачи</a:t>
            </a:r>
            <a:r>
              <a:rPr lang="en-US" sz="2000" b="1" dirty="0"/>
              <a:t> </a:t>
            </a:r>
            <a:r>
              <a:rPr lang="en-US" sz="2000" b="1" dirty="0" err="1"/>
              <a:t>данных</a:t>
            </a:r>
            <a:r>
              <a:rPr lang="en-US" sz="2000" b="1" dirty="0"/>
              <a:t> </a:t>
            </a:r>
            <a:r>
              <a:rPr lang="en-US" sz="2000" b="1" dirty="0" err="1"/>
              <a:t>между</a:t>
            </a:r>
            <a:r>
              <a:rPr lang="en-US" sz="2000" b="1" dirty="0"/>
              <a:t> </a:t>
            </a:r>
            <a:r>
              <a:rPr lang="en-US" sz="2000" b="1" dirty="0" err="1"/>
              <a:t>устройствами</a:t>
            </a:r>
            <a:r>
              <a:rPr lang="en-US" sz="2000" b="1" dirty="0"/>
              <a:t>. </a:t>
            </a:r>
            <a:r>
              <a:rPr lang="en-US" sz="2000" b="1" dirty="0" err="1"/>
              <a:t>Этот</a:t>
            </a:r>
            <a:r>
              <a:rPr lang="en-US" sz="2000" b="1" dirty="0"/>
              <a:t> </a:t>
            </a:r>
            <a:r>
              <a:rPr lang="en-US" sz="2000" b="1" dirty="0" err="1"/>
              <a:t>термин</a:t>
            </a:r>
            <a:r>
              <a:rPr lang="en-US" sz="2000" b="1" dirty="0"/>
              <a:t> </a:t>
            </a:r>
            <a:r>
              <a:rPr lang="en-US" sz="2000" b="1" dirty="0" err="1"/>
              <a:t>впервые</a:t>
            </a:r>
            <a:r>
              <a:rPr lang="en-US" sz="2000" b="1" dirty="0"/>
              <a:t> </a:t>
            </a:r>
            <a:r>
              <a:rPr lang="en-US" sz="2000" b="1" dirty="0" err="1"/>
              <a:t>был</a:t>
            </a:r>
            <a:r>
              <a:rPr lang="en-US" sz="2000" b="1" dirty="0"/>
              <a:t> </a:t>
            </a:r>
            <a:r>
              <a:rPr lang="en-US" sz="2000" b="1" dirty="0" err="1"/>
              <a:t>вв</a:t>
            </a:r>
            <a:r>
              <a:rPr lang="ru-RU" sz="2000" b="1" dirty="0" err="1"/>
              <a:t>едён</a:t>
            </a:r>
            <a:r>
              <a:rPr lang="en-US" sz="2000" b="1" dirty="0"/>
              <a:t> </a:t>
            </a:r>
            <a:r>
              <a:rPr lang="en-US" sz="2000" b="1" dirty="0" err="1"/>
              <a:t>немецким</a:t>
            </a:r>
            <a:r>
              <a:rPr lang="en-US" sz="2000" b="1" dirty="0"/>
              <a:t> </a:t>
            </a:r>
            <a:r>
              <a:rPr lang="en-US" sz="2000" b="1" dirty="0" err="1"/>
              <a:t>учёным</a:t>
            </a:r>
            <a:r>
              <a:rPr lang="en-US" sz="2000" b="1" dirty="0"/>
              <a:t> </a:t>
            </a:r>
            <a:r>
              <a:rPr lang="en-US" sz="2000" b="1" dirty="0" err="1"/>
              <a:t>Харальдом</a:t>
            </a:r>
            <a:r>
              <a:rPr lang="en-US" sz="2000" b="1" dirty="0"/>
              <a:t> </a:t>
            </a:r>
            <a:r>
              <a:rPr lang="en-US" sz="2000" b="1" dirty="0" err="1"/>
              <a:t>Хаасом</a:t>
            </a:r>
            <a:r>
              <a:rPr lang="en-US" sz="2000" b="1" dirty="0"/>
              <a:t> в 2011 </a:t>
            </a:r>
            <a:r>
              <a:rPr lang="en-US" sz="2000" b="1" dirty="0" err="1"/>
              <a:t>году</a:t>
            </a:r>
            <a:r>
              <a:rPr lang="en-US" sz="2000" b="1" dirty="0"/>
              <a:t>.</a:t>
            </a:r>
          </a:p>
        </p:txBody>
      </p:sp>
      <p:pic>
        <p:nvPicPr>
          <p:cNvPr id="9" name="Content Placeholder 8" descr="Герб_МГТУ_имени_Н._Э._Баумана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566275" y="-710565"/>
            <a:ext cx="2857500" cy="3248025"/>
          </a:xfrm>
          <a:prstGeom prst="rect">
            <a:avLst/>
          </a:prstGeom>
        </p:spPr>
      </p:pic>
      <p:sp>
        <p:nvSpPr>
          <p:cNvPr id="10" name="Parallelogram 9"/>
          <p:cNvSpPr/>
          <p:nvPr/>
        </p:nvSpPr>
        <p:spPr>
          <a:xfrm>
            <a:off x="570230" y="3365500"/>
            <a:ext cx="5429885" cy="942340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406525" y="3575685"/>
            <a:ext cx="386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2. </a:t>
            </a:r>
            <a:r>
              <a:rPr lang="ru-RU" sz="2800" b="1" dirty="0">
                <a:solidFill>
                  <a:schemeClr val="bg1"/>
                </a:solidFill>
              </a:rPr>
              <a:t>ПРИНЦИП ДЕЙСТВИЯ</a:t>
            </a:r>
          </a:p>
        </p:txBody>
      </p:sp>
      <p:pic>
        <p:nvPicPr>
          <p:cNvPr id="19" name="Content Placeholder 18" descr="LED Diagram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49559" b="38479"/>
          <a:stretch>
            <a:fillRect/>
          </a:stretch>
        </p:blipFill>
        <p:spPr>
          <a:xfrm>
            <a:off x="6626860" y="3451225"/>
            <a:ext cx="657225" cy="1100455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7645400" y="3730625"/>
            <a:ext cx="1920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Включение = “1”</a:t>
            </a:r>
          </a:p>
        </p:txBody>
      </p:sp>
      <p:pic>
        <p:nvPicPr>
          <p:cNvPr id="23" name="Content Placeholder 18" descr="LED Diagram"/>
          <p:cNvPicPr>
            <a:picLocks noChangeAspect="1"/>
          </p:cNvPicPr>
          <p:nvPr/>
        </p:nvPicPr>
        <p:blipFill>
          <a:blip r:embed="rId4"/>
          <a:srcRect l="49559" b="38479"/>
          <a:stretch>
            <a:fillRect/>
          </a:stretch>
        </p:blipFill>
        <p:spPr>
          <a:xfrm>
            <a:off x="6626860" y="4524375"/>
            <a:ext cx="657225" cy="1100455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7645400" y="4890770"/>
            <a:ext cx="1920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Выключение = “0”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9927590" y="3424555"/>
            <a:ext cx="0" cy="26339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 Box 25"/>
          <p:cNvSpPr txBox="1"/>
          <p:nvPr/>
        </p:nvSpPr>
        <p:spPr>
          <a:xfrm>
            <a:off x="10133965" y="3787140"/>
            <a:ext cx="17221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/>
              <a:t>С очень высокой частотой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rcRect l="10538" t="11248" r="5709"/>
          <a:stretch>
            <a:fillRect/>
          </a:stretch>
        </p:blipFill>
        <p:spPr>
          <a:xfrm>
            <a:off x="916940" y="4530725"/>
            <a:ext cx="1770380" cy="13366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545" y="4406900"/>
            <a:ext cx="1692275" cy="1600835"/>
          </a:xfrm>
          <a:prstGeom prst="rect">
            <a:avLst/>
          </a:prstGeom>
        </p:spPr>
      </p:pic>
      <p:sp>
        <p:nvSpPr>
          <p:cNvPr id="29" name="Text Box 28"/>
          <p:cNvSpPr txBox="1"/>
          <p:nvPr/>
        </p:nvSpPr>
        <p:spPr>
          <a:xfrm>
            <a:off x="641985" y="5982335"/>
            <a:ext cx="23196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Рис. 1. Фотоприемник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3364865" y="5982335"/>
            <a:ext cx="1906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/>
              <a:t>Рис. 2. </a:t>
            </a:r>
            <a:r>
              <a:rPr lang="en-US" altLang="en-US"/>
              <a:t>LED </a:t>
            </a:r>
            <a:r>
              <a:rPr lang="ru-RU" altLang="en-US"/>
              <a:t>лампы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580890" y="4103370"/>
            <a:ext cx="4850130" cy="2668905"/>
          </a:xfrm>
          <a:prstGeom prst="round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19850" cy="88836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537210" y="398145"/>
            <a:ext cx="7275195" cy="942340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Герб_МГТУ_имени_Н._Э._Баумана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37725" y="-755015"/>
            <a:ext cx="2857500" cy="32480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92200" y="577850"/>
            <a:ext cx="6351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3200" b="1" dirty="0">
                <a:solidFill>
                  <a:schemeClr val="bg1"/>
                </a:solidFill>
              </a:rPr>
              <a:t>СХЕМА ПРИНЦИПА ДЕЙСТВИЯ </a:t>
            </a:r>
            <a:r>
              <a:rPr lang="en-US" altLang="en-US" sz="3200" b="1" dirty="0">
                <a:solidFill>
                  <a:schemeClr val="bg1"/>
                </a:solidFill>
              </a:rPr>
              <a:t>Li-Fi</a:t>
            </a:r>
          </a:p>
        </p:txBody>
      </p:sp>
      <p:pic>
        <p:nvPicPr>
          <p:cNvPr id="7" name="Content Placeholder 6" descr="pngegg (9)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0025" y="1585595"/>
            <a:ext cx="1210310" cy="908050"/>
          </a:xfrm>
          <a:prstGeom prst="rect">
            <a:avLst/>
          </a:prstGeom>
        </p:spPr>
      </p:pic>
      <p:pic>
        <p:nvPicPr>
          <p:cNvPr id="11" name="Picture 10" descr="pngegg (10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080" y="2677160"/>
            <a:ext cx="585470" cy="5854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227455" y="1778000"/>
            <a:ext cx="1007745" cy="5803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СЕРВЕР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838200" y="3138805"/>
            <a:ext cx="1325880" cy="5803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ИНТЕРНЕТ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3708400" y="1778635"/>
            <a:ext cx="1102995" cy="5791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 dirty="0"/>
              <a:t>ДАННЫЕ</a:t>
            </a: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>
            <a:off x="2235200" y="2068195"/>
            <a:ext cx="147320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3" idx="3"/>
          </p:cNvCxnSpPr>
          <p:nvPr/>
        </p:nvCxnSpPr>
        <p:spPr>
          <a:xfrm flipV="1">
            <a:off x="2164080" y="2049780"/>
            <a:ext cx="735965" cy="1379220"/>
          </a:xfrm>
          <a:prstGeom prst="bentConnector2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s 17"/>
          <p:cNvSpPr/>
          <p:nvPr/>
        </p:nvSpPr>
        <p:spPr>
          <a:xfrm>
            <a:off x="5916930" y="2511425"/>
            <a:ext cx="949325" cy="5803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pngegg (1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415" y="2433320"/>
            <a:ext cx="705485" cy="705485"/>
          </a:xfrm>
          <a:prstGeom prst="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5501005" y="3138805"/>
            <a:ext cx="17811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/>
              <a:t>ДРАЙВЕР ЛАМПЫ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427345" y="2775585"/>
            <a:ext cx="957580" cy="444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4" idx="3"/>
            <a:endCxn id="18" idx="0"/>
          </p:cNvCxnSpPr>
          <p:nvPr/>
        </p:nvCxnSpPr>
        <p:spPr>
          <a:xfrm>
            <a:off x="4811395" y="2068195"/>
            <a:ext cx="1580198" cy="443230"/>
          </a:xfrm>
          <a:prstGeom prst="bentConnector2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0"/>
          </p:cNvCxnSpPr>
          <p:nvPr/>
        </p:nvCxnSpPr>
        <p:spPr>
          <a:xfrm flipH="1">
            <a:off x="6390005" y="2511425"/>
            <a:ext cx="1905" cy="28003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32855" y="2781935"/>
            <a:ext cx="2073275" cy="952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387080" y="2781935"/>
            <a:ext cx="9525" cy="68516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ight bulb"/>
          <p:cNvPicPr>
            <a:picLocks noChangeAspect="1"/>
          </p:cNvPicPr>
          <p:nvPr/>
        </p:nvPicPr>
        <p:blipFill>
          <a:blip r:embed="rId7"/>
          <a:srcRect l="32324" t="25815" r="34194" b="19"/>
          <a:stretch>
            <a:fillRect/>
          </a:stretch>
        </p:blipFill>
        <p:spPr>
          <a:xfrm rot="10800000">
            <a:off x="8216265" y="3475990"/>
            <a:ext cx="350520" cy="552450"/>
          </a:xfrm>
          <a:prstGeom prst="rect">
            <a:avLst/>
          </a:prstGeom>
        </p:spPr>
      </p:pic>
      <p:sp>
        <p:nvSpPr>
          <p:cNvPr id="28" name="Rectangles 27"/>
          <p:cNvSpPr/>
          <p:nvPr/>
        </p:nvSpPr>
        <p:spPr>
          <a:xfrm>
            <a:off x="7581900" y="4319905"/>
            <a:ext cx="1620520" cy="5524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ФОТОПРИЕМНИК</a:t>
            </a:r>
          </a:p>
        </p:txBody>
      </p:sp>
      <p:sp>
        <p:nvSpPr>
          <p:cNvPr id="29" name="Rectangles 28"/>
          <p:cNvSpPr/>
          <p:nvPr/>
        </p:nvSpPr>
        <p:spPr>
          <a:xfrm>
            <a:off x="7581900" y="5323205"/>
            <a:ext cx="1621155" cy="6965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усиление</a:t>
            </a:r>
            <a:r>
              <a:rPr lang="en-US" b="1" dirty="0"/>
              <a:t> и </a:t>
            </a:r>
            <a:r>
              <a:rPr lang="en-US" b="1" dirty="0" err="1"/>
              <a:t>обработка</a:t>
            </a:r>
            <a:endParaRPr lang="en-US" b="1" dirty="0"/>
          </a:p>
        </p:txBody>
      </p:sp>
      <p:sp>
        <p:nvSpPr>
          <p:cNvPr id="30" name="Rectangles 29"/>
          <p:cNvSpPr/>
          <p:nvPr/>
        </p:nvSpPr>
        <p:spPr>
          <a:xfrm>
            <a:off x="5011420" y="5323205"/>
            <a:ext cx="1789430" cy="695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полученные</a:t>
            </a:r>
            <a:r>
              <a:rPr lang="en-US" sz="1600" b="1" dirty="0"/>
              <a:t> </a:t>
            </a:r>
            <a:r>
              <a:rPr lang="en-US" sz="1600" b="1" dirty="0" err="1"/>
              <a:t>данные</a:t>
            </a:r>
            <a:r>
              <a:rPr lang="en-US" sz="1600" b="1" dirty="0"/>
              <a:t> </a:t>
            </a:r>
            <a:r>
              <a:rPr lang="en-US" sz="1600" b="1" dirty="0" err="1"/>
              <a:t>приложения</a:t>
            </a:r>
            <a:endParaRPr lang="en-US" sz="1600" b="1" dirty="0"/>
          </a:p>
        </p:txBody>
      </p:sp>
      <p:cxnSp>
        <p:nvCxnSpPr>
          <p:cNvPr id="31" name="Straight Arrow Connector 30"/>
          <p:cNvCxnSpPr>
            <a:stCxn id="28" idx="2"/>
            <a:endCxn id="29" idx="0"/>
          </p:cNvCxnSpPr>
          <p:nvPr/>
        </p:nvCxnSpPr>
        <p:spPr>
          <a:xfrm>
            <a:off x="8392160" y="4872355"/>
            <a:ext cx="635" cy="45085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1"/>
            <a:endCxn id="30" idx="3"/>
          </p:cNvCxnSpPr>
          <p:nvPr/>
        </p:nvCxnSpPr>
        <p:spPr>
          <a:xfrm flipH="1" flipV="1">
            <a:off x="6800850" y="5671185"/>
            <a:ext cx="781050" cy="63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>
            <a:off x="4717415" y="4215765"/>
            <a:ext cx="215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b="1" dirty="0"/>
              <a:t>КЛЮЧ ПРИЕМНИКА</a:t>
            </a:r>
          </a:p>
        </p:txBody>
      </p:sp>
      <p:pic>
        <p:nvPicPr>
          <p:cNvPr id="35" name="Picture 34" descr="pngegg (13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5" y="4737735"/>
            <a:ext cx="1400810" cy="1400810"/>
          </a:xfrm>
          <a:prstGeom prst="rect">
            <a:avLst/>
          </a:prstGeom>
        </p:spPr>
      </p:pic>
      <p:pic>
        <p:nvPicPr>
          <p:cNvPr id="36" name="Picture 35" descr="pngegg (12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4576445"/>
            <a:ext cx="2000250" cy="1557655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stCxn id="30" idx="1"/>
          </p:cNvCxnSpPr>
          <p:nvPr/>
        </p:nvCxnSpPr>
        <p:spPr>
          <a:xfrm flipH="1">
            <a:off x="3295650" y="5671185"/>
            <a:ext cx="171577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84690" y="1585595"/>
            <a:ext cx="6985" cy="5272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Lifi on phon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8060" y="4576445"/>
            <a:ext cx="2096135" cy="1394460"/>
          </a:xfrm>
          <a:prstGeom prst="rect">
            <a:avLst/>
          </a:prstGeom>
        </p:spPr>
      </p:pic>
      <p:pic>
        <p:nvPicPr>
          <p:cNvPr id="41" name="Picture 40" descr="Klyuch-Guardant-Stealth-II-micro-USB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6325" y="2357755"/>
            <a:ext cx="1920875" cy="1440815"/>
          </a:xfrm>
          <a:prstGeom prst="rect">
            <a:avLst/>
          </a:prstGeom>
        </p:spPr>
      </p:pic>
      <p:sp>
        <p:nvSpPr>
          <p:cNvPr id="42" name="Text Box 41"/>
          <p:cNvSpPr txBox="1"/>
          <p:nvPr/>
        </p:nvSpPr>
        <p:spPr>
          <a:xfrm>
            <a:off x="9693910" y="3693795"/>
            <a:ext cx="2636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3. Ключ приемника для компьютера</a:t>
            </a:r>
          </a:p>
        </p:txBody>
      </p:sp>
      <p:sp>
        <p:nvSpPr>
          <p:cNvPr id="43" name="Text Box 42"/>
          <p:cNvSpPr txBox="1"/>
          <p:nvPr/>
        </p:nvSpPr>
        <p:spPr>
          <a:xfrm>
            <a:off x="9693910" y="6134100"/>
            <a:ext cx="25888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>
                <a:sym typeface="+mn-ea"/>
              </a:rPr>
              <a:t>Рис. 4. Ключ приемника для мобильника</a:t>
            </a:r>
            <a:endParaRPr lang="ru-RU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Электромагнитный_спектр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865" y="4094480"/>
            <a:ext cx="9272905" cy="2529840"/>
          </a:xfrm>
          <a:prstGeom prst="rect">
            <a:avLst/>
          </a:prstGeom>
        </p:spPr>
      </p:pic>
      <p:sp>
        <p:nvSpPr>
          <p:cNvPr id="10" name="Parallelogram 9"/>
          <p:cNvSpPr/>
          <p:nvPr/>
        </p:nvSpPr>
        <p:spPr>
          <a:xfrm>
            <a:off x="593090" y="187960"/>
            <a:ext cx="7275195" cy="942340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994410" y="367665"/>
            <a:ext cx="6471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>
                <a:solidFill>
                  <a:schemeClr val="bg1"/>
                </a:solidFill>
              </a:rPr>
              <a:t>ПРЕИМУЩЕСТВА И НЕДОСТАТКИ</a:t>
            </a:r>
          </a:p>
        </p:txBody>
      </p:sp>
      <p:sp>
        <p:nvSpPr>
          <p:cNvPr id="2" name="Rectangles 1"/>
          <p:cNvSpPr/>
          <p:nvPr/>
        </p:nvSpPr>
        <p:spPr>
          <a:xfrm>
            <a:off x="593090" y="1252855"/>
            <a:ext cx="6036310" cy="7575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sym typeface="+mn-ea"/>
              </a:rPr>
              <a:t>3.1. </a:t>
            </a:r>
            <a:r>
              <a:rPr lang="en-US" sz="3600">
                <a:solidFill>
                  <a:schemeClr val="tx1"/>
                </a:solidFill>
                <a:sym typeface="+mn-ea"/>
              </a:rPr>
              <a:t>ПРЕИМУЩЕСТВА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93090" y="2010410"/>
            <a:ext cx="21831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а) Вместимость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174785405"/>
              </p:ext>
            </p:extLst>
          </p:nvPr>
        </p:nvGraphicFramePr>
        <p:xfrm>
          <a:off x="415925" y="2433320"/>
          <a:ext cx="11360785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9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Li-Fi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Wi-Fi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Li-Fi </a:t>
                      </a:r>
                      <a:r>
                        <a:rPr lang="en-US" b="1" dirty="0" err="1"/>
                        <a:t>использует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видимый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свет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электромагнитный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спектр</a:t>
                      </a:r>
                      <a:r>
                        <a:rPr lang="en-US" b="1" dirty="0"/>
                        <a:t> </a:t>
                      </a:r>
                      <a:r>
                        <a:rPr lang="ru-RU" b="1" dirty="0"/>
                        <a:t>которого от</a:t>
                      </a:r>
                      <a:r>
                        <a:rPr lang="en-US" b="1" dirty="0"/>
                        <a:t> 400 </a:t>
                      </a:r>
                      <a:r>
                        <a:rPr lang="en-US" b="1" dirty="0" err="1"/>
                        <a:t>до</a:t>
                      </a:r>
                      <a:r>
                        <a:rPr lang="en-US" b="1" dirty="0"/>
                        <a:t> </a:t>
                      </a:r>
                      <a:r>
                        <a:rPr lang="ru-RU" altLang="en-US" b="1" dirty="0"/>
                        <a:t>7</a:t>
                      </a:r>
                      <a:r>
                        <a:rPr lang="en-US" b="1" dirty="0"/>
                        <a:t>00 </a:t>
                      </a:r>
                      <a:r>
                        <a:rPr lang="en-US" b="1" dirty="0" err="1"/>
                        <a:t>ТГц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 err="1"/>
                        <a:t>Электромагнитный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спектр</a:t>
                      </a:r>
                      <a:r>
                        <a:rPr lang="en-US" b="1" dirty="0"/>
                        <a:t> Wi-Fi </a:t>
                      </a:r>
                      <a:r>
                        <a:rPr lang="en-US" b="1" dirty="0" err="1"/>
                        <a:t>сегодня</a:t>
                      </a:r>
                      <a:r>
                        <a:rPr lang="en-US" b="1" dirty="0"/>
                        <a:t> 2,4 </a:t>
                      </a:r>
                      <a:r>
                        <a:rPr lang="en-US" b="1" dirty="0" err="1"/>
                        <a:t>или</a:t>
                      </a:r>
                      <a:r>
                        <a:rPr lang="en-US" b="1" dirty="0"/>
                        <a:t> 5 </a:t>
                      </a:r>
                      <a:r>
                        <a:rPr lang="en-US" b="1" dirty="0" err="1"/>
                        <a:t>ГГц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 dirty="0"/>
                        <a:t>Скорость передачи данных: до 224 ГБ в секунду (ГБ/с) </a:t>
                      </a:r>
                    </a:p>
                    <a:p>
                      <a:pPr>
                        <a:buNone/>
                      </a:pPr>
                      <a:r>
                        <a:rPr lang="ru-RU" b="1" dirty="0"/>
                        <a:t>(В лаборатории)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 dirty="0">
                          <a:sym typeface="+mn-ea"/>
                        </a:rPr>
                        <a:t>Скорость передачи данных: 1,2 ГБ/с (≈ 9600 Мбит/с)</a:t>
                      </a:r>
                    </a:p>
                    <a:p>
                      <a:pPr>
                        <a:buNone/>
                      </a:pPr>
                      <a:r>
                        <a:rPr lang="ru-RU" sz="1800" b="1" dirty="0">
                          <a:sym typeface="+mn-ea"/>
                        </a:rPr>
                        <a:t>(В теории - </a:t>
                      </a:r>
                      <a:r>
                        <a:rPr lang="en-US" sz="1800" b="1" dirty="0">
                          <a:sym typeface="+mn-ea"/>
                        </a:rPr>
                        <a:t>Wi-Fi 6 - </a:t>
                      </a:r>
                      <a:r>
                        <a:rPr lang="ru-RU" sz="1800" b="1" dirty="0">
                          <a:sym typeface="+mn-ea"/>
                        </a:rPr>
                        <a:t>самый новый стандарт </a:t>
                      </a:r>
                      <a:r>
                        <a:rPr lang="en-US" sz="1800" b="1" dirty="0">
                          <a:sym typeface="+mn-ea"/>
                        </a:rPr>
                        <a:t>Wi-Fi)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s 7"/>
          <p:cNvSpPr/>
          <p:nvPr/>
        </p:nvSpPr>
        <p:spPr>
          <a:xfrm>
            <a:off x="8999220" y="5773420"/>
            <a:ext cx="1514475" cy="307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/>
              <a:t>Волны </a:t>
            </a:r>
            <a:r>
              <a:rPr lang="en-US" altLang="en-US"/>
              <a:t>Wi-Fi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7513320" y="4856480"/>
            <a:ext cx="86360" cy="622935"/>
          </a:xfrm>
          <a:prstGeom prst="leftBrace">
            <a:avLst>
              <a:gd name="adj1" fmla="val 0"/>
              <a:gd name="adj2" fmla="val 50000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1"/>
          </p:cNvCxnSpPr>
          <p:nvPr/>
        </p:nvCxnSpPr>
        <p:spPr>
          <a:xfrm flipH="1">
            <a:off x="7542530" y="5927725"/>
            <a:ext cx="145669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556500" y="5323840"/>
            <a:ext cx="0" cy="60388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s 14"/>
          <p:cNvSpPr/>
          <p:nvPr/>
        </p:nvSpPr>
        <p:spPr>
          <a:xfrm>
            <a:off x="248285" y="5773420"/>
            <a:ext cx="1294130" cy="3073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Волны </a:t>
            </a:r>
            <a:r>
              <a:rPr lang="en-US"/>
              <a:t>Li-Fi</a:t>
            </a: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1542415" y="5927090"/>
            <a:ext cx="920115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6"/>
          <p:cNvSpPr txBox="1"/>
          <p:nvPr/>
        </p:nvSpPr>
        <p:spPr>
          <a:xfrm>
            <a:off x="4390390" y="6379845"/>
            <a:ext cx="34105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Рис. 5. Электромагнитный спектр</a:t>
            </a:r>
          </a:p>
        </p:txBody>
      </p:sp>
      <p:pic>
        <p:nvPicPr>
          <p:cNvPr id="18" name="Content Placeholder 8" descr="Герб_МГТУ_имени_Н._Э._Бауман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725" y="-755015"/>
            <a:ext cx="2857500" cy="32480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228600" y="217805"/>
            <a:ext cx="6036310" cy="7575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600" dirty="0">
                <a:solidFill>
                  <a:schemeClr val="tx1"/>
                </a:solidFill>
                <a:sym typeface="+mn-ea"/>
              </a:rPr>
              <a:t>3.1. </a:t>
            </a:r>
            <a:r>
              <a:rPr lang="en-US" sz="3600" dirty="0">
                <a:solidFill>
                  <a:schemeClr val="tx1"/>
                </a:solidFill>
                <a:sym typeface="+mn-ea"/>
              </a:rPr>
              <a:t>ПРЕИМУЩЕСТВА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28600" y="1243330"/>
            <a:ext cx="106946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б) </a:t>
            </a:r>
            <a:r>
              <a:rPr lang="en-US" sz="2400" b="1" dirty="0" err="1"/>
              <a:t>Доступность</a:t>
            </a:r>
            <a:r>
              <a:rPr lang="en-US" sz="2400" b="1" dirty="0"/>
              <a:t>:</a:t>
            </a:r>
          </a:p>
          <a:p>
            <a:pPr algn="l"/>
            <a:r>
              <a:rPr lang="en-US" sz="2400" dirty="0"/>
              <a:t>В </a:t>
            </a:r>
            <a:r>
              <a:rPr lang="en-US" sz="2400" dirty="0" err="1"/>
              <a:t>таких</a:t>
            </a:r>
            <a:r>
              <a:rPr lang="en-US" sz="2400" dirty="0"/>
              <a:t> </a:t>
            </a:r>
            <a:r>
              <a:rPr lang="en-US" sz="2400" dirty="0" err="1"/>
              <a:t>местах</a:t>
            </a:r>
            <a:r>
              <a:rPr lang="en-US" sz="2400" dirty="0"/>
              <a:t>, </a:t>
            </a:r>
            <a:r>
              <a:rPr lang="en-US" sz="2400" dirty="0" err="1"/>
              <a:t>как</a:t>
            </a:r>
            <a:r>
              <a:rPr lang="en-US" sz="2400" dirty="0"/>
              <a:t> </a:t>
            </a:r>
            <a:r>
              <a:rPr lang="en-US" sz="2400" dirty="0" err="1"/>
              <a:t>больницы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в </a:t>
            </a:r>
            <a:r>
              <a:rPr lang="en-US" sz="2400" dirty="0" err="1"/>
              <a:t>самолетах</a:t>
            </a:r>
            <a:r>
              <a:rPr lang="en-US" sz="2400" dirty="0"/>
              <a:t>, </a:t>
            </a:r>
            <a:r>
              <a:rPr lang="en-US" sz="2400" dirty="0" err="1"/>
              <a:t>передача</a:t>
            </a:r>
            <a:r>
              <a:rPr lang="en-US" sz="2400" dirty="0"/>
              <a:t> </a:t>
            </a:r>
            <a:r>
              <a:rPr lang="en-US" sz="2400" dirty="0" err="1"/>
              <a:t>радиоволн</a:t>
            </a:r>
            <a:r>
              <a:rPr lang="en-US" sz="2400" dirty="0"/>
              <a:t> Wi-Fi </a:t>
            </a:r>
            <a:r>
              <a:rPr lang="en-US" sz="2400" dirty="0" err="1"/>
              <a:t>ограничена</a:t>
            </a:r>
            <a:r>
              <a:rPr lang="en-US" sz="2400" dirty="0"/>
              <a:t> в </a:t>
            </a:r>
            <a:r>
              <a:rPr lang="en-US" sz="2400" dirty="0" err="1"/>
              <a:t>целях</a:t>
            </a:r>
            <a:r>
              <a:rPr lang="en-US" sz="2400" dirty="0"/>
              <a:t> </a:t>
            </a:r>
            <a:r>
              <a:rPr lang="en-US" sz="2400" dirty="0" err="1"/>
              <a:t>охраны</a:t>
            </a:r>
            <a:r>
              <a:rPr lang="en-US" sz="2400" dirty="0"/>
              <a:t> </a:t>
            </a:r>
            <a:r>
              <a:rPr lang="en-US" sz="2400" dirty="0" err="1"/>
              <a:t>здоровья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безопасности</a:t>
            </a:r>
            <a:r>
              <a:rPr lang="en-US" sz="2400" dirty="0"/>
              <a:t>, в </a:t>
            </a:r>
            <a:r>
              <a:rPr lang="en-US" sz="2400" dirty="0" err="1"/>
              <a:t>то</a:t>
            </a:r>
            <a:r>
              <a:rPr lang="en-US" sz="2400" dirty="0"/>
              <a:t> </a:t>
            </a:r>
            <a:r>
              <a:rPr lang="en-US" sz="2400" dirty="0" err="1"/>
              <a:t>время</a:t>
            </a:r>
            <a:r>
              <a:rPr lang="en-US" sz="2400" dirty="0"/>
              <a:t> </a:t>
            </a:r>
            <a:r>
              <a:rPr lang="en-US" sz="2400" dirty="0" err="1"/>
              <a:t>как</a:t>
            </a:r>
            <a:r>
              <a:rPr lang="en-US" sz="2400" dirty="0"/>
              <a:t> LED </a:t>
            </a:r>
            <a:r>
              <a:rPr lang="en-US" sz="2400" dirty="0" err="1"/>
              <a:t>лампы</a:t>
            </a:r>
            <a:r>
              <a:rPr lang="en-US" sz="2400" dirty="0"/>
              <a:t> </a:t>
            </a:r>
            <a:r>
              <a:rPr lang="en-US" sz="2400" dirty="0" err="1"/>
              <a:t>безвредны</a:t>
            </a:r>
            <a:r>
              <a:rPr lang="en-US" sz="2400" dirty="0"/>
              <a:t>, </a:t>
            </a:r>
            <a:r>
              <a:rPr lang="en-US" sz="2400" dirty="0" err="1"/>
              <a:t>поэтому</a:t>
            </a:r>
            <a:r>
              <a:rPr lang="en-US" sz="2400" dirty="0"/>
              <a:t> Li-Fi </a:t>
            </a:r>
            <a:r>
              <a:rPr lang="en-US" sz="2400" dirty="0" err="1"/>
              <a:t>можно</a:t>
            </a:r>
            <a:r>
              <a:rPr lang="en-US" sz="2400" dirty="0"/>
              <a:t> </a:t>
            </a:r>
            <a:r>
              <a:rPr lang="en-US" sz="2400" dirty="0" err="1"/>
              <a:t>использовать</a:t>
            </a:r>
            <a:r>
              <a:rPr lang="en-US" sz="2400" dirty="0"/>
              <a:t> </a:t>
            </a:r>
            <a:r>
              <a:rPr lang="en-US" sz="2400" dirty="0" err="1"/>
              <a:t>где</a:t>
            </a:r>
            <a:r>
              <a:rPr lang="en-US" sz="2400" dirty="0"/>
              <a:t> </a:t>
            </a:r>
            <a:r>
              <a:rPr lang="en-US" sz="2400" dirty="0" err="1"/>
              <a:t>угодно</a:t>
            </a:r>
            <a:r>
              <a:rPr lang="en-US" sz="2400" dirty="0"/>
              <a:t>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28600" y="2872740"/>
            <a:ext cx="23666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/>
              <a:t>в) Безопасность:</a:t>
            </a:r>
          </a:p>
        </p:txBody>
      </p:sp>
      <p:graphicFrame>
        <p:nvGraphicFramePr>
          <p:cNvPr id="7" name="Table 6"/>
          <p:cNvGraphicFramePr/>
          <p:nvPr>
            <p:extLst>
              <p:ext uri="{D42A27DB-BD31-4B8C-83A1-F6EECF244321}">
                <p14:modId xmlns:p14="http://schemas.microsoft.com/office/powerpoint/2010/main" val="3716693667"/>
              </p:ext>
            </p:extLst>
          </p:nvPr>
        </p:nvGraphicFramePr>
        <p:xfrm>
          <a:off x="422031" y="3394075"/>
          <a:ext cx="11397859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Li-Fi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Wi-Fi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 err="1"/>
                        <a:t>Св</a:t>
                      </a:r>
                      <a:r>
                        <a:rPr lang="ru-RU" b="1" dirty="0"/>
                        <a:t>е</a:t>
                      </a:r>
                      <a:r>
                        <a:rPr lang="en-US" b="1" dirty="0"/>
                        <a:t>т </a:t>
                      </a:r>
                      <a:r>
                        <a:rPr lang="en-US" b="1" dirty="0" err="1"/>
                        <a:t>распр</a:t>
                      </a:r>
                      <a:r>
                        <a:rPr lang="ru-RU" b="1" dirty="0"/>
                        <a:t>о</a:t>
                      </a:r>
                      <a:r>
                        <a:rPr lang="en-US" b="1" dirty="0" err="1"/>
                        <a:t>страняется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прям</a:t>
                      </a:r>
                      <a:r>
                        <a:rPr lang="ru-RU" b="1" dirty="0"/>
                        <a:t>о</a:t>
                      </a:r>
                      <a:r>
                        <a:rPr lang="en-US" b="1" dirty="0" err="1"/>
                        <a:t>линейно</a:t>
                      </a:r>
                      <a:r>
                        <a:rPr lang="en-US" b="1" dirty="0"/>
                        <a:t> в </a:t>
                      </a:r>
                      <a:r>
                        <a:rPr lang="en-US" b="1" dirty="0" err="1"/>
                        <a:t>простр</a:t>
                      </a:r>
                      <a:r>
                        <a:rPr lang="ru-RU" b="1" dirty="0"/>
                        <a:t>а</a:t>
                      </a:r>
                      <a:r>
                        <a:rPr lang="en-US" b="1" dirty="0" err="1"/>
                        <a:t>нстве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поэ</a:t>
                      </a:r>
                      <a:r>
                        <a:rPr lang="ru-RU" b="1" dirty="0"/>
                        <a:t>т</a:t>
                      </a:r>
                      <a:r>
                        <a:rPr lang="en-US" b="1" dirty="0" err="1"/>
                        <a:t>ому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информ</a:t>
                      </a:r>
                      <a:r>
                        <a:rPr lang="ru-RU" b="1" dirty="0"/>
                        <a:t>а</a:t>
                      </a:r>
                      <a:r>
                        <a:rPr lang="en-US" b="1" dirty="0" err="1"/>
                        <a:t>ци</a:t>
                      </a:r>
                      <a:r>
                        <a:rPr lang="ru-RU" b="1" dirty="0"/>
                        <a:t>я</a:t>
                      </a:r>
                      <a:r>
                        <a:rPr lang="en-US" b="1" dirty="0"/>
                        <a:t> </a:t>
                      </a:r>
                      <a:r>
                        <a:rPr lang="ru-RU" b="1" dirty="0"/>
                        <a:t>перед</a:t>
                      </a:r>
                      <a:r>
                        <a:rPr lang="en-US" b="1" dirty="0"/>
                        <a:t>а</a:t>
                      </a:r>
                      <a:r>
                        <a:rPr lang="ru-RU" b="1" dirty="0"/>
                        <a:t>ё</a:t>
                      </a:r>
                      <a:r>
                        <a:rPr lang="en-US" b="1" dirty="0"/>
                        <a:t>т</a:t>
                      </a:r>
                      <a:r>
                        <a:rPr lang="ru-RU" b="1" dirty="0" err="1"/>
                        <a:t>ся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непос</a:t>
                      </a:r>
                      <a:r>
                        <a:rPr lang="ru-RU" b="1" dirty="0"/>
                        <a:t>р</a:t>
                      </a:r>
                      <a:r>
                        <a:rPr lang="en-US" b="1" dirty="0" err="1"/>
                        <a:t>едственно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на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устройства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расположенные</a:t>
                      </a:r>
                      <a:r>
                        <a:rPr lang="en-US" b="1" dirty="0"/>
                        <a:t> в </a:t>
                      </a:r>
                      <a:r>
                        <a:rPr lang="en-US" b="1" dirty="0" err="1"/>
                        <a:t>зоне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действия</a:t>
                      </a:r>
                      <a:r>
                        <a:rPr lang="en-US" b="1" dirty="0"/>
                        <a:t> LED </a:t>
                      </a:r>
                      <a:r>
                        <a:rPr lang="en-US" b="1" dirty="0" err="1"/>
                        <a:t>ламп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 dirty="0"/>
                        <a:t>В</a:t>
                      </a:r>
                      <a:r>
                        <a:rPr lang="en-US" b="1" dirty="0" err="1"/>
                        <a:t>олны</a:t>
                      </a:r>
                      <a:r>
                        <a:rPr lang="en-US" b="1" dirty="0"/>
                        <a:t> Wi-Fi </a:t>
                      </a:r>
                      <a:r>
                        <a:rPr lang="en-US" b="1" dirty="0" err="1"/>
                        <a:t>распространяются</a:t>
                      </a:r>
                      <a:r>
                        <a:rPr lang="en-US" b="1" dirty="0"/>
                        <a:t> </a:t>
                      </a:r>
                      <a:r>
                        <a:rPr lang="ru-RU" b="1" dirty="0"/>
                        <a:t>по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все</a:t>
                      </a:r>
                      <a:r>
                        <a:rPr lang="ru-RU" b="1" dirty="0"/>
                        <a:t>м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направления</a:t>
                      </a:r>
                      <a:r>
                        <a:rPr lang="ru-RU" b="1" dirty="0"/>
                        <a:t>м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поэтому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существует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риск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кражи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информации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Content Placeholder 7" descr="4fe5abdc-a105-4f0d-8ebe-abff28017d7c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7170" r="167"/>
          <a:stretch>
            <a:fillRect/>
          </a:stretch>
        </p:blipFill>
        <p:spPr>
          <a:xfrm>
            <a:off x="1365250" y="4672965"/>
            <a:ext cx="3771900" cy="2185035"/>
          </a:xfrm>
          <a:prstGeom prst="rect">
            <a:avLst/>
          </a:prstGeom>
        </p:spPr>
      </p:pic>
      <p:pic>
        <p:nvPicPr>
          <p:cNvPr id="10" name="Content Placeholder 9" descr="Infographic-wifi-wireless-internet-security-hacking-5-1280x72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47280" y="4683760"/>
            <a:ext cx="3863975" cy="2173605"/>
          </a:xfrm>
          <a:prstGeom prst="rect">
            <a:avLst/>
          </a:prstGeom>
        </p:spPr>
      </p:pic>
      <p:pic>
        <p:nvPicPr>
          <p:cNvPr id="18" name="Content Placeholder 8" descr="Герб_МГТУ_имени_Н._Э._Бауман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725" y="-649605"/>
            <a:ext cx="285750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3077845" y="1559560"/>
            <a:ext cx="6036310" cy="7575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sym typeface="+mn-ea"/>
              </a:rPr>
              <a:t>3.2. </a:t>
            </a:r>
            <a:r>
              <a:rPr lang="ru-RU" altLang="en-US" sz="3600">
                <a:solidFill>
                  <a:schemeClr val="tx1"/>
                </a:solidFill>
                <a:sym typeface="+mn-ea"/>
              </a:rPr>
              <a:t>НЕДОСТАТКИ</a:t>
            </a:r>
            <a:r>
              <a:rPr lang="vi-VN" altLang="en-US" sz="3600">
                <a:solidFill>
                  <a:schemeClr val="tx1"/>
                </a:solidFill>
                <a:sym typeface="+mn-ea"/>
              </a:rPr>
              <a:t> </a:t>
            </a:r>
            <a:r>
              <a:rPr lang="en-US" sz="3600">
                <a:solidFill>
                  <a:schemeClr val="tx1"/>
                </a:solidFill>
                <a:sym typeface="+mn-ea"/>
              </a:rPr>
              <a:t> </a:t>
            </a:r>
          </a:p>
        </p:txBody>
      </p:sp>
      <p:sp>
        <p:nvSpPr>
          <p:cNvPr id="6" name="Rectangles 5"/>
          <p:cNvSpPr/>
          <p:nvPr/>
        </p:nvSpPr>
        <p:spPr>
          <a:xfrm>
            <a:off x="401955" y="3208655"/>
            <a:ext cx="5084445" cy="201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Основным</a:t>
            </a:r>
            <a:r>
              <a:rPr lang="en-US" sz="2000" b="1" dirty="0"/>
              <a:t> </a:t>
            </a:r>
            <a:r>
              <a:rPr lang="en-US" sz="2000" b="1" dirty="0" err="1"/>
              <a:t>недостатком</a:t>
            </a:r>
            <a:r>
              <a:rPr lang="en-US" sz="2000" b="1" dirty="0"/>
              <a:t> Li-Fi </a:t>
            </a:r>
            <a:r>
              <a:rPr lang="en-US" sz="2000" b="1" dirty="0" err="1"/>
              <a:t>является</a:t>
            </a:r>
            <a:r>
              <a:rPr lang="en-US" sz="2000" b="1" dirty="0"/>
              <a:t> </a:t>
            </a:r>
            <a:r>
              <a:rPr lang="en-US" sz="2000" b="1" dirty="0" err="1"/>
              <a:t>его</a:t>
            </a:r>
            <a:r>
              <a:rPr lang="en-US" sz="2000" b="1" dirty="0"/>
              <a:t> </a:t>
            </a:r>
            <a:r>
              <a:rPr lang="en-US" sz="2000" b="1" dirty="0" err="1"/>
              <a:t>связь</a:t>
            </a:r>
            <a:r>
              <a:rPr lang="en-US" sz="2000" b="1" dirty="0"/>
              <a:t> </a:t>
            </a:r>
            <a:r>
              <a:rPr lang="en-US" sz="2000" b="1" dirty="0" err="1"/>
              <a:t>на</a:t>
            </a:r>
            <a:r>
              <a:rPr lang="en-US" sz="2000" b="1" dirty="0"/>
              <a:t> </a:t>
            </a:r>
            <a:r>
              <a:rPr lang="en-US" sz="2000" b="1" dirty="0" err="1"/>
              <a:t>малой</a:t>
            </a:r>
            <a:r>
              <a:rPr lang="en-US" sz="2000" b="1" dirty="0"/>
              <a:t> </a:t>
            </a:r>
            <a:r>
              <a:rPr lang="en-US" sz="2000" b="1" dirty="0" err="1"/>
              <a:t>дальности</a:t>
            </a:r>
            <a:r>
              <a:rPr lang="en-US" sz="2000" b="1" dirty="0"/>
              <a:t>, </a:t>
            </a:r>
            <a:r>
              <a:rPr lang="en-US" sz="2000" b="1" dirty="0" err="1"/>
              <a:t>так</a:t>
            </a:r>
            <a:r>
              <a:rPr lang="en-US" sz="2000" b="1" dirty="0"/>
              <a:t> </a:t>
            </a:r>
            <a:r>
              <a:rPr lang="en-US" sz="2000" b="1" dirty="0" err="1"/>
              <a:t>как</a:t>
            </a:r>
            <a:r>
              <a:rPr lang="en-US" sz="2000" b="1" dirty="0"/>
              <a:t> </a:t>
            </a:r>
            <a:r>
              <a:rPr lang="en-US" sz="2000" b="1" dirty="0" err="1"/>
              <a:t>видимый</a:t>
            </a:r>
            <a:r>
              <a:rPr lang="en-US" sz="2000" b="1" dirty="0"/>
              <a:t> </a:t>
            </a:r>
            <a:r>
              <a:rPr lang="en-US" sz="2000" b="1" dirty="0" err="1"/>
              <a:t>свет</a:t>
            </a:r>
            <a:r>
              <a:rPr lang="en-US" sz="2000" b="1" dirty="0"/>
              <a:t> </a:t>
            </a:r>
            <a:r>
              <a:rPr lang="en-US" sz="2000" b="1" dirty="0" err="1"/>
              <a:t>имеет</a:t>
            </a:r>
            <a:r>
              <a:rPr lang="en-US" sz="2000" b="1" dirty="0"/>
              <a:t> </a:t>
            </a:r>
            <a:r>
              <a:rPr lang="en-US" sz="2000" b="1" dirty="0" err="1"/>
              <a:t>высокую</a:t>
            </a:r>
            <a:r>
              <a:rPr lang="en-US" sz="2000" b="1" dirty="0"/>
              <a:t> </a:t>
            </a:r>
            <a:r>
              <a:rPr lang="en-US" sz="2000" b="1" dirty="0" err="1"/>
              <a:t>частоту</a:t>
            </a:r>
            <a:r>
              <a:rPr lang="en-US" sz="2000" b="1" dirty="0"/>
              <a:t>, и </a:t>
            </a:r>
            <a:r>
              <a:rPr lang="en-US" sz="2000" b="1" dirty="0" err="1"/>
              <a:t>покрытие</a:t>
            </a:r>
            <a:r>
              <a:rPr lang="en-US" sz="2000" b="1" dirty="0"/>
              <a:t> </a:t>
            </a:r>
            <a:r>
              <a:rPr lang="ru-RU" sz="2000" b="1" dirty="0"/>
              <a:t>им </a:t>
            </a:r>
            <a:r>
              <a:rPr lang="en-US" sz="2000" b="1" dirty="0" err="1"/>
              <a:t>расстояния</a:t>
            </a:r>
            <a:r>
              <a:rPr lang="en-US" sz="2000" b="1" dirty="0"/>
              <a:t> </a:t>
            </a:r>
            <a:r>
              <a:rPr lang="en-US" sz="2000" b="1" dirty="0" err="1"/>
              <a:t>приблизительно</a:t>
            </a:r>
            <a:r>
              <a:rPr lang="en-US" sz="2000" b="1" dirty="0"/>
              <a:t> 10 м</a:t>
            </a:r>
          </a:p>
        </p:txBody>
      </p:sp>
      <p:sp>
        <p:nvSpPr>
          <p:cNvPr id="7" name="Rectangles 6"/>
          <p:cNvSpPr/>
          <p:nvPr/>
        </p:nvSpPr>
        <p:spPr>
          <a:xfrm>
            <a:off x="7639050" y="3208655"/>
            <a:ext cx="4217670" cy="2012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sz="2000" b="1" dirty="0"/>
              <a:t>Е</a:t>
            </a:r>
            <a:r>
              <a:rPr lang="en-US" sz="2000" b="1" dirty="0" err="1"/>
              <a:t>сли</a:t>
            </a:r>
            <a:r>
              <a:rPr lang="en-US" sz="2000" b="1" dirty="0"/>
              <a:t> </a:t>
            </a:r>
            <a:r>
              <a:rPr lang="en-US" sz="2000" b="1" dirty="0" err="1"/>
              <a:t>приборы</a:t>
            </a:r>
            <a:r>
              <a:rPr lang="en-US" sz="2000" b="1" dirty="0"/>
              <a:t> </a:t>
            </a:r>
            <a:r>
              <a:rPr lang="en-US" sz="2000" b="1" dirty="0" err="1"/>
              <a:t>не</a:t>
            </a:r>
            <a:r>
              <a:rPr lang="en-US" sz="2000" b="1" dirty="0"/>
              <a:t> </a:t>
            </a:r>
            <a:r>
              <a:rPr lang="en-US" sz="2000" b="1" dirty="0" err="1"/>
              <a:t>находятся</a:t>
            </a:r>
            <a:r>
              <a:rPr lang="en-US" sz="2000" b="1" dirty="0"/>
              <a:t> в </a:t>
            </a:r>
            <a:r>
              <a:rPr lang="en-US" sz="2000" b="1" dirty="0" err="1"/>
              <a:t>зоне</a:t>
            </a:r>
            <a:r>
              <a:rPr lang="en-US" sz="2000" b="1" dirty="0"/>
              <a:t> </a:t>
            </a:r>
            <a:r>
              <a:rPr lang="en-US" sz="2000" b="1" dirty="0" err="1"/>
              <a:t>света</a:t>
            </a:r>
            <a:r>
              <a:rPr lang="en-US" sz="2000" b="1" dirty="0"/>
              <a:t>, </a:t>
            </a:r>
            <a:r>
              <a:rPr lang="en-US" sz="2000" b="1" dirty="0" err="1"/>
              <a:t>они</a:t>
            </a:r>
            <a:r>
              <a:rPr lang="en-US" sz="2000" b="1" dirty="0"/>
              <a:t> </a:t>
            </a:r>
            <a:r>
              <a:rPr lang="en-US" sz="2000" b="1" dirty="0" err="1"/>
              <a:t>не</a:t>
            </a:r>
            <a:r>
              <a:rPr lang="en-US" sz="2000" b="1" dirty="0"/>
              <a:t> </a:t>
            </a:r>
            <a:r>
              <a:rPr lang="en-US" sz="2000" b="1" dirty="0" err="1"/>
              <a:t>могут</a:t>
            </a:r>
            <a:r>
              <a:rPr lang="en-US" sz="2000" b="1" dirty="0"/>
              <a:t> </a:t>
            </a:r>
            <a:r>
              <a:rPr lang="en-US" sz="2000" b="1" dirty="0" err="1"/>
              <a:t>подключиться</a:t>
            </a:r>
            <a:r>
              <a:rPr lang="en-US" sz="2000" b="1" dirty="0"/>
              <a:t> к </a:t>
            </a:r>
            <a:r>
              <a:rPr lang="en-US" sz="2000" b="1" dirty="0" err="1"/>
              <a:t>Интернету</a:t>
            </a:r>
            <a:endParaRPr lang="en-US" sz="2000" b="1" dirty="0"/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flipH="1">
            <a:off x="2944178" y="2317115"/>
            <a:ext cx="3151822" cy="89154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7" idx="0"/>
          </p:cNvCxnSpPr>
          <p:nvPr/>
        </p:nvCxnSpPr>
        <p:spPr>
          <a:xfrm>
            <a:off x="6096000" y="2317115"/>
            <a:ext cx="3651885" cy="89154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Content Placeholder 8" descr="Герб_МГТУ_имени_Н._Э._Баумана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7885" y="-641985"/>
            <a:ext cx="2857500" cy="32480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206375" y="390525"/>
            <a:ext cx="9547860" cy="1274445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651510" y="227965"/>
            <a:ext cx="8296910" cy="912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651510" y="227965"/>
            <a:ext cx="85464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III. </a:t>
            </a:r>
            <a:r>
              <a:rPr lang="ru-RU" sz="2800" b="1"/>
              <a:t>РЕЗУЛЬТАТЫ И ПРАКТИЧЕСКОЕ ПРИМЕНЕНИЕ РАБОТЫ, ВЫВОДЫ</a:t>
            </a:r>
          </a:p>
        </p:txBody>
      </p:sp>
      <p:pic>
        <p:nvPicPr>
          <p:cNvPr id="18" name="Content Placeholder 8" descr="Герб_МГТУ_имени_Н._Э._Баумана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54235" y="-596265"/>
            <a:ext cx="2857500" cy="3248025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651510" y="1882140"/>
            <a:ext cx="5731510" cy="5181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1. ПРАКТИЧЕСКОЕ ПРИМЕНЕНИЕ РАБОТЫ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3765" y="2591435"/>
            <a:ext cx="2988945" cy="777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Использование</a:t>
            </a:r>
            <a:r>
              <a:rPr lang="en-US" sz="2000" b="1" dirty="0"/>
              <a:t> в </a:t>
            </a:r>
            <a:r>
              <a:rPr lang="en-US" sz="2000" b="1" dirty="0" err="1"/>
              <a:t>зонах</a:t>
            </a:r>
            <a:r>
              <a:rPr lang="en-US" sz="2000" b="1" dirty="0"/>
              <a:t> </a:t>
            </a:r>
            <a:r>
              <a:rPr lang="en-US" sz="2000" b="1" dirty="0" err="1"/>
              <a:t>ограниченного</a:t>
            </a:r>
            <a:r>
              <a:rPr lang="en-US" sz="2000" b="1" dirty="0"/>
              <a:t> </a:t>
            </a:r>
            <a:r>
              <a:rPr lang="en-US" sz="2000" b="1" dirty="0" err="1"/>
              <a:t>доступа</a:t>
            </a:r>
            <a:endParaRPr lang="en-US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912360" y="2591435"/>
            <a:ext cx="2367280" cy="777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Глубоководные</a:t>
            </a:r>
            <a:r>
              <a:rPr lang="en-US" sz="2000" b="1" dirty="0"/>
              <a:t> </a:t>
            </a:r>
            <a:r>
              <a:rPr lang="en-US" sz="2000" b="1" dirty="0" err="1"/>
              <a:t>коммуникации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8961755" y="2591435"/>
            <a:ext cx="2491105" cy="777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Использование</a:t>
            </a:r>
            <a:r>
              <a:rPr lang="en-US" sz="2000" b="1" dirty="0"/>
              <a:t> в </a:t>
            </a:r>
            <a:r>
              <a:rPr lang="en-US" sz="2000" b="1" dirty="0" err="1"/>
              <a:t>приватном</a:t>
            </a:r>
            <a:r>
              <a:rPr lang="en-US" sz="2000" b="1" dirty="0"/>
              <a:t> </a:t>
            </a:r>
            <a:r>
              <a:rPr lang="en-US" sz="2000" b="1" dirty="0" err="1"/>
              <a:t>месте</a:t>
            </a:r>
            <a:endParaRPr lang="en-US" sz="2000" b="1" dirty="0"/>
          </a:p>
        </p:txBody>
      </p:sp>
      <p:pic>
        <p:nvPicPr>
          <p:cNvPr id="24" name="Content Placeholder 23" descr="Li-Fi-in-air-plane-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24735" y="3528060"/>
            <a:ext cx="2000250" cy="1313815"/>
          </a:xfrm>
          <a:prstGeom prst="rect">
            <a:avLst/>
          </a:prstGeom>
        </p:spPr>
      </p:pic>
      <p:pic>
        <p:nvPicPr>
          <p:cNvPr id="26" name="Picture 25" descr="max_07122022-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5" y="3528060"/>
            <a:ext cx="1965325" cy="1313815"/>
          </a:xfrm>
          <a:prstGeom prst="rect">
            <a:avLst/>
          </a:prstGeom>
        </p:spPr>
      </p:pic>
      <p:pic>
        <p:nvPicPr>
          <p:cNvPr id="27" name="Picture 26" descr="se_011506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795" y="4958080"/>
            <a:ext cx="2254885" cy="1341120"/>
          </a:xfrm>
          <a:prstGeom prst="rect">
            <a:avLst/>
          </a:prstGeom>
        </p:spPr>
      </p:pic>
      <p:pic>
        <p:nvPicPr>
          <p:cNvPr id="28" name="Picture 27" descr="Application-of-Li-Fi-in-deep-water-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7385" y="3779520"/>
            <a:ext cx="3237230" cy="2098675"/>
          </a:xfrm>
          <a:prstGeom prst="rect">
            <a:avLst/>
          </a:prstGeom>
        </p:spPr>
      </p:pic>
      <p:pic>
        <p:nvPicPr>
          <p:cNvPr id="29" name="Picture 28" descr="LiFi-Tec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0665" y="5022850"/>
            <a:ext cx="2153285" cy="1276985"/>
          </a:xfrm>
          <a:prstGeom prst="rect">
            <a:avLst/>
          </a:prstGeom>
        </p:spPr>
      </p:pic>
      <p:pic>
        <p:nvPicPr>
          <p:cNvPr id="30" name="Picture 29" descr="origina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2545" y="3521075"/>
            <a:ext cx="1893570" cy="1430655"/>
          </a:xfrm>
          <a:prstGeom prst="rect">
            <a:avLst/>
          </a:prstGeom>
        </p:spPr>
      </p:pic>
      <p:pic>
        <p:nvPicPr>
          <p:cNvPr id="31" name="Picture 30" descr="Signify Featured_6373444445158091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7015" y="3521075"/>
            <a:ext cx="2127885" cy="1430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763</Words>
  <Application>Microsoft Office PowerPoint</Application>
  <PresentationFormat>Широкоэкранный</PresentationFormat>
  <Paragraphs>88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Vollkorn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Соляник</cp:lastModifiedBy>
  <cp:revision>35</cp:revision>
  <dcterms:created xsi:type="dcterms:W3CDTF">2023-03-29T20:13:00Z</dcterms:created>
  <dcterms:modified xsi:type="dcterms:W3CDTF">2023-04-17T07:04:26Z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F47837780ED242F49C0F514E22B504BD</vt:lpwstr>
  </property>
  <property fmtid="{D5CDD505-2E9C-101B-9397-08002B2CF9AE}" pid="3" name="KSOProductBuildVer">
    <vt:lpwstr>1033-11.2.0.11516</vt:lpwstr>
  </property>
</Properties>
</file>