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4" r:id="rId4"/>
    <p:sldId id="281" r:id="rId5"/>
    <p:sldId id="286" r:id="rId6"/>
    <p:sldId id="276" r:id="rId7"/>
    <p:sldId id="258" r:id="rId8"/>
    <p:sldId id="299" r:id="rId9"/>
    <p:sldId id="300" r:id="rId10"/>
    <p:sldId id="301" r:id="rId11"/>
    <p:sldId id="297" r:id="rId12"/>
    <p:sldId id="284" r:id="rId13"/>
    <p:sldId id="277" r:id="rId14"/>
    <p:sldId id="302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712"/>
    <a:srgbClr val="AC8114"/>
    <a:srgbClr val="853B3B"/>
    <a:srgbClr val="0E0C0C"/>
    <a:srgbClr val="18478F"/>
    <a:srgbClr val="DF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 snapToGrid="0">
      <p:cViewPr varScale="1">
        <p:scale>
          <a:sx n="122" d="100"/>
          <a:sy n="122" d="100"/>
        </p:scale>
        <p:origin x="11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3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18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1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5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5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4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4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5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8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43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24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5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5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40C-0238-45C4-ABD0-A50CF6A0F0AF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2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矩形 37"/>
          <p:cNvSpPr/>
          <p:nvPr>
            <p:custDataLst>
              <p:tags r:id="rId1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2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3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4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5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6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PA_矩形 29"/>
          <p:cNvSpPr/>
          <p:nvPr>
            <p:custDataLst>
              <p:tags r:id="rId7"/>
            </p:custDataLst>
          </p:nvPr>
        </p:nvSpPr>
        <p:spPr>
          <a:xfrm>
            <a:off x="3297680" y="3230568"/>
            <a:ext cx="560654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>
                <a:solidFill>
                  <a:prstClr val="black">
                    <a:lumMod val="50000"/>
                    <a:lumOff val="50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Система траекторного управления четырехколесным роботом</a:t>
            </a:r>
            <a:endParaRPr lang="en-US" altLang="zh-CN" sz="2400" b="1" dirty="0">
              <a:solidFill>
                <a:prstClr val="black">
                  <a:lumMod val="50000"/>
                  <a:lumOff val="50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PA_矩形 30"/>
          <p:cNvSpPr/>
          <p:nvPr>
            <p:custDataLst>
              <p:tags r:id="rId8"/>
            </p:custDataLst>
          </p:nvPr>
        </p:nvSpPr>
        <p:spPr>
          <a:xfrm>
            <a:off x="5331222" y="2260595"/>
            <a:ext cx="144142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zh-CN" altLang="en-US" sz="4800" dirty="0">
              <a:solidFill>
                <a:srgbClr val="18478F"/>
              </a:solidFill>
              <a:cs typeface="Open Sans" panose="020B0606030504020204" pitchFamily="34" charset="0"/>
            </a:endParaRPr>
          </a:p>
        </p:txBody>
      </p:sp>
      <p:sp>
        <p:nvSpPr>
          <p:cNvPr id="32" name="PA_圆角矩形 31"/>
          <p:cNvSpPr/>
          <p:nvPr>
            <p:custDataLst>
              <p:tags r:id="rId9"/>
            </p:custDataLst>
          </p:nvPr>
        </p:nvSpPr>
        <p:spPr>
          <a:xfrm>
            <a:off x="5217689" y="4333139"/>
            <a:ext cx="1766528" cy="509413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PA_矩形 32"/>
          <p:cNvSpPr/>
          <p:nvPr>
            <p:custDataLst>
              <p:tags r:id="rId10"/>
            </p:custDataLst>
          </p:nvPr>
        </p:nvSpPr>
        <p:spPr>
          <a:xfrm>
            <a:off x="5346791" y="4343057"/>
            <a:ext cx="150832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华文细黑" panose="02010600040101010101" pitchFamily="2" charset="-122"/>
              </a:rPr>
              <a:t>Под</a:t>
            </a:r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华文细黑" panose="02010600040101010101" pitchFamily="2" charset="-122"/>
              </a:rPr>
              <a:t>-171T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11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2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403220" y="5383390"/>
            <a:ext cx="363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/>
              <a:t>Руководитель: Карпунин А.А. </a:t>
            </a:r>
          </a:p>
          <a:p>
            <a:r>
              <a:rPr lang="ru-RU" altLang="zh-CN" sz="2000" dirty="0"/>
              <a:t>Выполнил: Сунь Цзянхао</a:t>
            </a:r>
          </a:p>
        </p:txBody>
      </p:sp>
      <p:sp>
        <p:nvSpPr>
          <p:cNvPr id="7" name="矩形 6"/>
          <p:cNvSpPr/>
          <p:nvPr/>
        </p:nvSpPr>
        <p:spPr>
          <a:xfrm>
            <a:off x="4001937" y="275614"/>
            <a:ext cx="4186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МГТУ им. Н.Э. Баумана</a:t>
            </a:r>
            <a:endParaRPr lang="zh-CN" alt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5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" grpId="0" animBg="1"/>
      <p:bldP spid="5" grpId="0" animBg="1"/>
      <p:bldP spid="30" grpId="0"/>
      <p:bldP spid="31" grpId="0"/>
      <p:bldP spid="32" grpId="0" animBg="1"/>
      <p:bldP spid="3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365750" y="1640806"/>
            <a:ext cx="1414463" cy="1225550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65750" y="2866356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5595938" y="2685381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365750" y="3910931"/>
            <a:ext cx="1414463" cy="104616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595938" y="3731543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5365750" y="4957093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5595938" y="4776118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50201" y="2005768"/>
            <a:ext cx="445559" cy="428489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29" y="4238516"/>
            <a:ext cx="561428" cy="426575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2" y="5475272"/>
            <a:ext cx="364772" cy="361011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2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0" y="3260152"/>
            <a:ext cx="375609" cy="359225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59"/>
            <a:ext cx="335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</a:t>
            </a:r>
            <a:r>
              <a:rPr lang="ru-RU" altLang="zh-CN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Планируется</a:t>
            </a: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ru-RU" altLang="zh-CN" sz="2000" noProof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у</a:t>
            </a:r>
            <a:r>
              <a:rPr lang="ru-R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лучшить существующий алгоритм планирования пути.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Планируется завершить динамический анализ четырехколесного робота.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4" y="4669184"/>
            <a:ext cx="3350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altLang="zh-CN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Планируется </a:t>
            </a:r>
            <a:r>
              <a:rPr lang="ru-RU" altLang="zh-CN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п</a:t>
            </a:r>
            <a:r>
              <a:rPr lang="ru-R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ровести эксперименты по планированию пути в различных сложных реальных условиях внутри помещений.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3883121"/>
            <a:ext cx="34595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</a:t>
            </a:r>
            <a:r>
              <a:rPr lang="ru-RU" altLang="zh-CN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Планируется</a:t>
            </a: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ru-RU" altLang="zh-CN" sz="2000" noProof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з</a:t>
            </a:r>
            <a:r>
              <a:rPr lang="ru-R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авершить моделирование планирования пути в программе Simulink или Gazebo.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37841" y="2190967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49226" y="3229748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937841" y="4334321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049226" y="5373102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44" name="矩形 43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Планирование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49" name="圆角矩形 48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86854" y="399268"/>
              <a:ext cx="5920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478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0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2107040" y="165865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2107040" y="1658655"/>
            <a:ext cx="1885203" cy="1885203"/>
          </a:xfrm>
          <a:prstGeom prst="pi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65273" y="201688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9283" y="411599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00139" y="237042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67578" y="1957603"/>
            <a:ext cx="6262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  <a:sym typeface="Wingdings" panose="05000000000000000000" pitchFamily="2" charset="2"/>
              </a:rPr>
              <a:t> 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</a:rPr>
              <a:t>Будет создан четырёхколесный робот с лидаром и 3D камерой по алгоритму RRT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</a:rPr>
              <a:t> 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</a:rPr>
              <a:t>для задач разведки и поиска целей.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67578" y="4442640"/>
            <a:ext cx="6262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  <a:sym typeface="Wingdings" panose="05000000000000000000" pitchFamily="2" charset="2"/>
              </a:rPr>
              <a:t> </a:t>
            </a:r>
            <a:r>
              <a:rPr lang="ru-RU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Dotum" panose="020B0600000101010101" pitchFamily="34" charset="-127"/>
                <a:cs typeface="Segoe UI Semilight" panose="020B0402040204020203" pitchFamily="34" charset="0"/>
              </a:rPr>
              <a:t>Будет получена система траекторного управления четырёхколёсным роботом. Она будет использована для автономной навигации.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38" name="矩形 37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Результаты</a:t>
              </a:r>
              <a:r>
                <a:rPr lang="en-US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sp>
        <p:nvSpPr>
          <p:cNvPr id="55" name="饼形 54"/>
          <p:cNvSpPr/>
          <p:nvPr/>
        </p:nvSpPr>
        <p:spPr>
          <a:xfrm>
            <a:off x="2107040" y="4115997"/>
            <a:ext cx="1885203" cy="1885203"/>
          </a:xfrm>
          <a:prstGeom prst="pi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467516" y="447423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05891" y="485091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30" grpId="0"/>
      <p:bldP spid="35" grpId="0"/>
      <p:bldP spid="47" grpId="0"/>
      <p:bldP spid="55" grpId="0" animBg="1"/>
      <p:bldP spid="29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88" y="3725863"/>
            <a:ext cx="928687" cy="2168525"/>
          </a:xfrm>
          <a:prstGeom prst="rect">
            <a:avLst/>
          </a:prstGeom>
          <a:solidFill>
            <a:srgbClr val="18478F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3" y="2892425"/>
            <a:ext cx="927100" cy="3001962"/>
          </a:xfrm>
          <a:prstGeom prst="rect">
            <a:avLst/>
          </a:prstGeom>
          <a:solidFill>
            <a:srgbClr val="18478F"/>
          </a:soli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0" y="2195513"/>
            <a:ext cx="927100" cy="3698875"/>
          </a:xfrm>
          <a:prstGeom prst="rect">
            <a:avLst/>
          </a:prstGeom>
          <a:solidFill>
            <a:srgbClr val="18478F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3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3" y="5727700"/>
            <a:ext cx="268287" cy="269875"/>
            <a:chOff x="1725613" y="5727700"/>
            <a:chExt cx="268287" cy="269875"/>
          </a:xfrm>
          <a:solidFill>
            <a:srgbClr val="18478F"/>
          </a:solidFill>
          <a:effectLst/>
        </p:grpSpPr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3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>
            <a:spLocks/>
          </p:cNvSpPr>
          <p:nvPr/>
        </p:nvSpPr>
        <p:spPr bwMode="auto">
          <a:xfrm>
            <a:off x="2881313" y="5770563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5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>
            <a:spLocks/>
          </p:cNvSpPr>
          <p:nvPr/>
        </p:nvSpPr>
        <p:spPr bwMode="auto">
          <a:xfrm>
            <a:off x="4000500" y="5735638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428750" y="2633663"/>
            <a:ext cx="871538" cy="1031874"/>
            <a:chOff x="1428750" y="2633663"/>
            <a:chExt cx="871538" cy="1031874"/>
          </a:xfrm>
          <a:effectLst/>
        </p:grpSpPr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 rot="16200000">
            <a:off x="4588427" y="2976541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71" name="矩形 70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sz="2400" b="1" dirty="0">
                  <a:solidFill>
                    <a:schemeClr val="accent1">
                      <a:lumMod val="50000"/>
                    </a:schemeClr>
                  </a:solidFill>
                </a:rPr>
                <a:t>П</a:t>
              </a:r>
              <a:r>
                <a:rPr lang="zh-CN" altLang="zh-CN" sz="2400" b="1" dirty="0">
                  <a:solidFill>
                    <a:schemeClr val="accent1">
                      <a:lumMod val="50000"/>
                    </a:schemeClr>
                  </a:solidFill>
                </a:rPr>
                <a:t>рименение</a:t>
              </a:r>
            </a:p>
          </p:txBody>
        </p:sp>
        <p:sp>
          <p:nvSpPr>
            <p:cNvPr id="76" name="圆角矩形 75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540851" y="1530518"/>
            <a:ext cx="5350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" indent="266700" algn="just">
              <a:lnSpc>
                <a:spcPct val="150000"/>
              </a:lnSpc>
              <a:spcBef>
                <a:spcPts val="1200"/>
              </a:spcBef>
              <a:spcAft>
                <a:spcPts val="1300"/>
              </a:spcAft>
            </a:pPr>
            <a:r>
              <a:rPr lang="ru-RU" altLang="zh-CN" sz="2400" kern="100" dirty="0">
                <a:solidFill>
                  <a:schemeClr val="accent1">
                    <a:lumMod val="50000"/>
                  </a:schemeClr>
                </a:solidFill>
                <a:ea typeface="等线" panose="02010600030101010101" pitchFamily="2" charset="-122"/>
              </a:rPr>
              <a:t>Результаты исследования могут быть использованы для управления роботами, которые  применяются для разведки и поиска целей в закрытых помещениях.</a:t>
            </a:r>
            <a:endParaRPr lang="zh-CN" altLang="zh-CN" sz="2400" b="1" kern="1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6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圆角矩形 7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854" y="393958"/>
            <a:ext cx="3867279" cy="590085"/>
            <a:chOff x="486854" y="393958"/>
            <a:chExt cx="3867279" cy="590085"/>
          </a:xfrm>
        </p:grpSpPr>
        <p:sp>
          <p:nvSpPr>
            <p:cNvPr id="71" name="矩形 70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sz="2400" b="1" dirty="0">
                  <a:solidFill>
                    <a:schemeClr val="accent1">
                      <a:lumMod val="50000"/>
                    </a:schemeClr>
                  </a:solidFill>
                </a:rPr>
                <a:t>Литература</a:t>
              </a:r>
              <a:endParaRPr lang="zh-CN" altLang="zh-CN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86854" y="399268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3200" dirty="0">
                  <a:solidFill>
                    <a:srgbClr val="18478F"/>
                  </a:solidFill>
                </a:rPr>
                <a:t>10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89180" y="1243554"/>
            <a:ext cx="9387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6365" algn="just">
              <a:spcBef>
                <a:spcPts val="1200"/>
              </a:spcBef>
              <a:spcAft>
                <a:spcPts val="0"/>
              </a:spcAft>
            </a:pPr>
            <a:r>
              <a:rPr lang="ru-RU" altLang="zh-CN" sz="2400" kern="100" dirty="0">
                <a:ea typeface="等线" panose="02010600030101010101" pitchFamily="2" charset="-122"/>
                <a:sym typeface="Wingdings" panose="05000000000000000000" pitchFamily="2" charset="2"/>
              </a:rPr>
              <a:t> </a:t>
            </a:r>
            <a:r>
              <a:rPr lang="ru-RU" altLang="zh-CN" sz="2400" kern="100" dirty="0">
                <a:ea typeface="等线" panose="02010600030101010101" pitchFamily="2" charset="-122"/>
              </a:rPr>
              <a:t>Ван Сюэсон. Исследование и проектирование системы управления движением полноприводного колесного мобильного робота - 2016. –Т. 9. –С.76.</a:t>
            </a:r>
            <a:endParaRPr lang="zh-CN" altLang="zh-CN" sz="2400" kern="100" dirty="0">
              <a:ea typeface="Times New Roman" panose="02020603050405020304" pitchFamily="18" charset="0"/>
            </a:endParaRPr>
          </a:p>
          <a:p>
            <a:pPr indent="126365" algn="just">
              <a:spcBef>
                <a:spcPts val="1200"/>
              </a:spcBef>
              <a:spcAft>
                <a:spcPts val="0"/>
              </a:spcAft>
            </a:pPr>
            <a:r>
              <a:rPr lang="ru-RU" altLang="zh-CN" sz="2400" kern="100" dirty="0">
                <a:ea typeface="等线" panose="02010600030101010101" pitchFamily="2" charset="-122"/>
                <a:sym typeface="Wingdings" panose="05000000000000000000" pitchFamily="2" charset="2"/>
              </a:rPr>
              <a:t> </a:t>
            </a:r>
            <a:r>
              <a:rPr lang="ru-RU" altLang="zh-CN" sz="2400" kern="100" dirty="0">
                <a:ea typeface="等线" panose="02010600030101010101" pitchFamily="2" charset="-122"/>
              </a:rPr>
              <a:t>Чен Ин. Динамическое моделирование и управление траекторией движения мобильного робота – 2023. – Т.1. –С.93.</a:t>
            </a:r>
            <a:endParaRPr lang="zh-CN" altLang="zh-CN" sz="2400" kern="100" dirty="0">
              <a:ea typeface="Times New Roman" panose="02020603050405020304" pitchFamily="18" charset="0"/>
            </a:endParaRPr>
          </a:p>
          <a:p>
            <a:pPr indent="126365" algn="just">
              <a:spcBef>
                <a:spcPts val="1200"/>
              </a:spcBef>
              <a:spcAft>
                <a:spcPts val="0"/>
              </a:spcAft>
            </a:pPr>
            <a:r>
              <a:rPr lang="ru-RU" altLang="zh-CN" sz="2400" kern="100" dirty="0">
                <a:ea typeface="等线" panose="02010600030101010101" pitchFamily="2" charset="-122"/>
                <a:sym typeface="Wingdings" panose="05000000000000000000" pitchFamily="2" charset="2"/>
              </a:rPr>
              <a:t> </a:t>
            </a:r>
            <a:r>
              <a:rPr lang="ru-RU" altLang="zh-CN" sz="2400" kern="100" dirty="0">
                <a:ea typeface="等线" panose="02010600030101010101" pitchFamily="2" charset="-122"/>
              </a:rPr>
              <a:t>Sun Fengcai, Zhang Yanan, Shi Xuhua. Улучшенный алгоритм планирования быстрого расширенного случайного дерева //Датчики и микросистемы – 2017. – Т.36. –С.129.</a:t>
            </a:r>
            <a:endParaRPr lang="zh-CN" altLang="zh-CN" sz="2400" kern="100" dirty="0">
              <a:ea typeface="Times New Roman" panose="02020603050405020304" pitchFamily="18" charset="0"/>
            </a:endParaRPr>
          </a:p>
          <a:p>
            <a:pPr indent="126365" algn="just">
              <a:spcBef>
                <a:spcPts val="1200"/>
              </a:spcBef>
              <a:spcAft>
                <a:spcPts val="0"/>
              </a:spcAft>
            </a:pPr>
            <a:r>
              <a:rPr lang="ru-RU" altLang="zh-CN" sz="2400" kern="100" dirty="0">
                <a:ea typeface="等线" panose="02010600030101010101" pitchFamily="2" charset="-122"/>
                <a:sym typeface="Wingdings" panose="05000000000000000000" pitchFamily="2" charset="2"/>
              </a:rPr>
              <a:t> </a:t>
            </a:r>
            <a:r>
              <a:rPr lang="en-US" altLang="zh-CN" sz="2400" kern="100" dirty="0">
                <a:ea typeface="等线" panose="02010600030101010101" pitchFamily="2" charset="-122"/>
              </a:rPr>
              <a:t>Jonathan D. </a:t>
            </a:r>
            <a:r>
              <a:rPr lang="en-US" altLang="zh-CN" sz="2400" kern="100" dirty="0" err="1">
                <a:ea typeface="等线" panose="02010600030101010101" pitchFamily="2" charset="-122"/>
              </a:rPr>
              <a:t>Gammell</a:t>
            </a:r>
            <a:r>
              <a:rPr lang="en-US" altLang="zh-CN" sz="2400" kern="100" dirty="0">
                <a:ea typeface="等线" panose="02010600030101010101" pitchFamily="2" charset="-122"/>
              </a:rPr>
              <a:t>, Siddhartha S. </a:t>
            </a:r>
            <a:r>
              <a:rPr lang="en-US" altLang="zh-CN" sz="2400" kern="100" dirty="0" err="1">
                <a:ea typeface="等线" panose="02010600030101010101" pitchFamily="2" charset="-122"/>
              </a:rPr>
              <a:t>Srinivasa</a:t>
            </a:r>
            <a:r>
              <a:rPr lang="en-US" altLang="zh-CN" sz="2400" kern="100" dirty="0">
                <a:ea typeface="等线" panose="02010600030101010101" pitchFamily="2" charset="-122"/>
              </a:rPr>
              <a:t>, Timothy D. Barfoot</a:t>
            </a:r>
            <a:r>
              <a:rPr lang="ru-RU" altLang="zh-CN" sz="2400" kern="100" dirty="0">
                <a:ea typeface="等线" panose="02010600030101010101" pitchFamily="2" charset="-122"/>
              </a:rPr>
              <a:t>.</a:t>
            </a:r>
            <a:r>
              <a:rPr lang="en-US" altLang="zh-CN" sz="2400" kern="100" dirty="0">
                <a:ea typeface="等线" panose="02010600030101010101" pitchFamily="2" charset="-122"/>
              </a:rPr>
              <a:t> Informed RRT*: Optimal Sampling-based Path Planning Focused via Direct Sampling of an Admissible Ellipsoidal Heuristic //IEEE/RSJ International Conference on Intelligent Robots and Systems (IROS 2014). –2014. –C</a:t>
            </a:r>
            <a:r>
              <a:rPr lang="ru-RU" altLang="zh-CN" sz="2400" kern="100" dirty="0">
                <a:ea typeface="等线" panose="02010600030101010101" pitchFamily="2" charset="-122"/>
              </a:rPr>
              <a:t>.</a:t>
            </a:r>
            <a:r>
              <a:rPr lang="en-US" altLang="zh-CN" sz="2400" kern="100" dirty="0">
                <a:ea typeface="等线" panose="02010600030101010101" pitchFamily="2" charset="-122"/>
              </a:rPr>
              <a:t>2997–3004</a:t>
            </a:r>
            <a:endParaRPr lang="zh-CN" altLang="zh-CN" sz="2400" kern="1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59673" y="3303933"/>
            <a:ext cx="338451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</a:t>
            </a:r>
            <a:endParaRPr lang="en-US" altLang="zh-CN" sz="24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31222" y="2260595"/>
            <a:ext cx="1441421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ru-RU" altLang="zh-CN" sz="4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543333" y="4343057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36" name="椭圆 35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9" name="椭圆 48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13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4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2"/>
            <a:ext cx="2967866" cy="1114034"/>
            <a:chOff x="8548025" y="1459078"/>
            <a:chExt cx="2967866" cy="733103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6"/>
              <a:ext cx="2967866" cy="425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Автономная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Разведка  </a:t>
              </a:r>
            </a:p>
            <a:p>
              <a:pPr algn="just"/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Раннее предупреждение</a:t>
              </a:r>
              <a:endParaRPr lang="zh-CN" altLang="en-US" dirty="0"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2080568" cy="263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000" b="1" dirty="0">
                  <a:solidFill>
                    <a:srgbClr val="18478F"/>
                  </a:solidFill>
                  <a:ea typeface="Dotum" panose="020B0600000101010101" pitchFamily="34" charset="-127"/>
                  <a:cs typeface="Segoe UI Semilight" panose="020B0402040204020203" pitchFamily="34" charset="0"/>
                </a:rPr>
                <a:t>Задача робота</a:t>
              </a:r>
              <a:endParaRPr lang="zh-CN" altLang="en-US" sz="2000" b="1" dirty="0">
                <a:solidFill>
                  <a:srgbClr val="18478F"/>
                </a:solidFill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4"/>
            <a:ext cx="2854850" cy="1028950"/>
            <a:chOff x="8548025" y="1459078"/>
            <a:chExt cx="2854850" cy="827682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51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План маршрута</a:t>
              </a:r>
            </a:p>
            <a:p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Распознавание цели</a:t>
              </a:r>
              <a:endParaRPr lang="zh-CN" altLang="en-US" dirty="0"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2080568" cy="321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000" b="1" dirty="0">
                  <a:solidFill>
                    <a:srgbClr val="18478F"/>
                  </a:solidFill>
                  <a:ea typeface="Dotum" panose="020B0600000101010101" pitchFamily="34" charset="-127"/>
                  <a:cs typeface="Segoe UI Semilight" panose="020B0402040204020203" pitchFamily="34" charset="0"/>
                </a:rPr>
                <a:t>Способ</a:t>
              </a:r>
              <a:endParaRPr lang="zh-CN" altLang="en-US" sz="2000" b="1" dirty="0">
                <a:solidFill>
                  <a:srgbClr val="18478F"/>
                </a:solidFill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353292"/>
            <a:ext cx="2854850" cy="1118898"/>
            <a:chOff x="8548025" y="1459078"/>
            <a:chExt cx="2854850" cy="728725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20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Жилые дома</a:t>
              </a:r>
            </a:p>
            <a:p>
              <a:pPr algn="just"/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  <a:sym typeface="Wingdings" panose="05000000000000000000" pitchFamily="2" charset="2"/>
                </a:rPr>
                <a:t> </a:t>
              </a:r>
              <a:r>
                <a:rPr lang="ru-RU" altLang="zh-CN" dirty="0">
                  <a:ea typeface="Dotum" panose="020B0600000101010101" pitchFamily="34" charset="-127"/>
                  <a:cs typeface="Segoe UI Semilight" panose="020B0402040204020203" pitchFamily="34" charset="0"/>
                </a:rPr>
                <a:t>Лаборатории</a:t>
              </a:r>
              <a:endParaRPr lang="zh-CN" altLang="en-US" dirty="0"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2080568" cy="260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000" b="1" dirty="0">
                  <a:solidFill>
                    <a:srgbClr val="18478F"/>
                  </a:solidFill>
                  <a:ea typeface="Dotum" panose="020B0600000101010101" pitchFamily="34" charset="-127"/>
                  <a:cs typeface="Segoe UI Semilight" panose="020B0402040204020203" pitchFamily="34" charset="0"/>
                </a:rPr>
                <a:t>Рабочая сцена</a:t>
              </a:r>
              <a:endParaRPr lang="zh-CN" altLang="en-US" sz="2000" b="1" dirty="0">
                <a:solidFill>
                  <a:srgbClr val="18478F"/>
                </a:solidFill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7" y="527954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>
              <a:spLocks/>
            </p:cNvSpPr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3"/>
            <p:cNvSpPr>
              <a:spLocks/>
            </p:cNvSpPr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53" name="矩形 52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Актуальность</a:t>
              </a:r>
              <a:r>
                <a:rPr lang="en-US" altLang="zh-CN" sz="24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86854" y="399268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96628" y="1466645"/>
            <a:ext cx="5359078" cy="4762500"/>
            <a:chOff x="5736010" y="1493615"/>
            <a:chExt cx="5359078" cy="4762500"/>
          </a:xfrm>
        </p:grpSpPr>
        <p:pic>
          <p:nvPicPr>
            <p:cNvPr id="1030" name="Picture 6" descr="https://img1.baidu.com/it/u=2998675822,936006897&amp;fm=253&amp;fmt=auto&amp;app=138&amp;f=JPEG?w=750&amp;h=50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1" r="11161"/>
            <a:stretch/>
          </p:blipFill>
          <p:spPr bwMode="auto">
            <a:xfrm>
              <a:off x="5736010" y="1493615"/>
              <a:ext cx="5359078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wheeltec.net/product/pics/20221215/167107177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000" y1="64125" x2="52500" y2="60500"/>
                          <a14:foregroundMark x1="52750" y1="60500" x2="61250" y2="61125"/>
                          <a14:foregroundMark x1="61125" y1="61375" x2="62375" y2="70500"/>
                          <a14:foregroundMark x1="62500" y1="70000" x2="56625" y2="78625"/>
                          <a14:foregroundMark x1="56250" y1="78625" x2="50250" y2="80375"/>
                          <a14:foregroundMark x1="50625" y1="80750" x2="47375" y2="73875"/>
                          <a14:foregroundMark x1="47625" y1="73625" x2="48125" y2="64125"/>
                          <a14:foregroundMark x1="48250" y1="64000" x2="50250" y2="62750"/>
                          <a14:foregroundMark x1="78750" y1="52250" x2="76625" y2="62750"/>
                          <a14:foregroundMark x1="76000" y1="62250" x2="80750" y2="67500"/>
                          <a14:foregroundMark x1="80875" y1="67625" x2="86375" y2="64375"/>
                          <a14:foregroundMark x1="85875" y1="65375" x2="88125" y2="59750"/>
                          <a14:foregroundMark x1="88000" y1="60250" x2="89875" y2="53000"/>
                          <a14:foregroundMark x1="89750" y1="53625" x2="87625" y2="48875"/>
                          <a14:foregroundMark x1="88000" y1="49125" x2="82125" y2="48875"/>
                          <a14:foregroundMark x1="49625" y1="62625" x2="56250" y2="68375"/>
                          <a14:foregroundMark x1="54625" y1="65500" x2="52500" y2="73250"/>
                          <a14:foregroundMark x1="80875" y1="51375" x2="85375" y2="63375"/>
                          <a14:foregroundMark x1="10750" y1="52500" x2="16125" y2="45875"/>
                          <a14:foregroundMark x1="15750" y1="46625" x2="21750" y2="46000"/>
                          <a14:foregroundMark x1="11125" y1="52625" x2="10500" y2="59375"/>
                          <a14:foregroundMark x1="10625" y1="59250" x2="15500" y2="64375"/>
                          <a14:foregroundMark x1="15750" y1="64500" x2="20625" y2="65250"/>
                          <a14:foregroundMark x1="20625" y1="65375" x2="25500" y2="63875"/>
                          <a14:backgroundMark x1="23125" y1="67250" x2="27875" y2="66375"/>
                          <a14:backgroundMark x1="66625" y1="68625" x2="63125" y2="60750"/>
                          <a14:backgroundMark x1="58875" y1="58875" x2="62375" y2="58625"/>
                          <a14:backgroundMark x1="56000" y1="58500" x2="58875" y2="58375"/>
                          <a14:backgroundMark x1="17500" y1="43875" x2="21125" y2="43875"/>
                          <a14:backgroundMark x1="21625" y1="44625" x2="24250" y2="45625"/>
                        </a14:backgroundRemoval>
                      </a14:imgEffect>
                      <a14:imgEffect>
                        <a14:colorTemperature colorTemp="6000"/>
                      </a14:imgEffect>
                      <a14:imgEffect>
                        <a14:saturation sat="8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t="13068" r="8674" b="20367"/>
            <a:stretch/>
          </p:blipFill>
          <p:spPr bwMode="auto">
            <a:xfrm>
              <a:off x="6469775" y="3120865"/>
              <a:ext cx="3194939" cy="2525158"/>
            </a:xfrm>
            <a:prstGeom prst="rect">
              <a:avLst/>
            </a:prstGeom>
            <a:noFill/>
            <a:effectLst>
              <a:glow>
                <a:schemeClr val="bg1"/>
              </a:glow>
              <a:innerShdw blurRad="228600" dist="279400" dir="18000000">
                <a:schemeClr val="accent2">
                  <a:lumMod val="60000"/>
                  <a:lumOff val="40000"/>
                  <a:alpha val="50000"/>
                </a:schemeClr>
              </a:innerShdw>
              <a:softEdge rad="31750"/>
            </a:effectLst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6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4" b="94118" l="6875" r="91719">
                        <a14:foregroundMark x1="12656" y1="11975" x2="90469" y2="11975"/>
                        <a14:foregroundMark x1="11875" y1="12815" x2="11875" y2="89076"/>
                        <a14:foregroundMark x1="12188" y1="89286" x2="90313" y2="89496"/>
                        <a14:foregroundMark x1="89688" y1="13025" x2="89844" y2="90756"/>
                        <a14:foregroundMark x1="11875" y1="93697" x2="91719" y2="94118"/>
                        <a14:foregroundMark x1="90625" y1="93908" x2="90625" y2="88445"/>
                        <a14:foregroundMark x1="7969" y1="93487" x2="7813" y2="1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20" y="1809153"/>
            <a:ext cx="3454497" cy="25692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052" name="Picture 4" descr="https://www.wheeltec.net/product/pics/20211124/163773761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571" b="7942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30" b="18147"/>
            <a:stretch/>
          </p:blipFill>
          <p:spPr bwMode="auto">
            <a:xfrm>
              <a:off x="4116097" y="1823402"/>
              <a:ext cx="3700723" cy="226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s://www.wheeltec.net/product/pics/20221215/16710709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38" b="921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7494"/>
          <a:stretch/>
        </p:blipFill>
        <p:spPr bwMode="auto">
          <a:xfrm>
            <a:off x="833921" y="1851747"/>
            <a:ext cx="3192807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3921" y="4596474"/>
            <a:ext cx="2793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Лидар </a:t>
            </a:r>
            <a:r>
              <a: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N10</a:t>
            </a:r>
            <a:endParaRPr lang="en-US" sz="2400" dirty="0">
              <a:solidFill>
                <a:srgbClr val="18478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dirty="0">
                <a:ea typeface="Open Sans" panose="020B0606030504020204" pitchFamily="34" charset="0"/>
                <a:cs typeface="Open Sans" panose="020B0606030504020204" pitchFamily="34" charset="0"/>
              </a:rPr>
              <a:t>Метод определения дальности TOF </a:t>
            </a:r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622174" y="4582846"/>
            <a:ext cx="26885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3D </a:t>
            </a:r>
            <a:r>
              <a:rPr lang="ru-RU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камера</a:t>
            </a:r>
          </a:p>
          <a:p>
            <a:pPr algn="ctr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Astra Pro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42020" y="4596473"/>
            <a:ext cx="24786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Алгоритм </a:t>
            </a:r>
            <a:r>
              <a: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RRT</a:t>
            </a:r>
          </a:p>
          <a:p>
            <a:pPr algn="ctr"/>
            <a:r>
              <a:rPr lang="ru-RU" sz="2000" dirty="0">
                <a:ea typeface="Open Sans" panose="020B0606030504020204" pitchFamily="34" charset="0"/>
                <a:cs typeface="Open Sans" panose="020B0606030504020204" pitchFamily="34" charset="0"/>
              </a:rPr>
              <a:t>Быстрое изучение случайных деревьев</a:t>
            </a:r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20" name="矩形 19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Новизна</a:t>
              </a:r>
              <a:endPara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86854" y="399268"/>
              <a:ext cx="6527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1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860042" y="5822893"/>
            <a:ext cx="688368" cy="688368"/>
            <a:chOff x="7069512" y="1866154"/>
            <a:chExt cx="688368" cy="688368"/>
          </a:xfrm>
        </p:grpSpPr>
        <p:grpSp>
          <p:nvGrpSpPr>
            <p:cNvPr id="19" name="组合 1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7069512" y="1866154"/>
              <a:ext cx="688368" cy="688368"/>
              <a:chOff x="7242071" y="1820434"/>
              <a:chExt cx="688368" cy="68836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242071" y="1820434"/>
                <a:ext cx="688368" cy="688368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286625" y="1866019"/>
                <a:ext cx="608738" cy="608738"/>
              </a:xfrm>
              <a:prstGeom prst="ellipse">
                <a:avLst/>
              </a:prstGeom>
              <a:solidFill>
                <a:srgbClr val="18478F"/>
              </a:solidFill>
              <a:ln w="28575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5" name="组合 4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7237831" y="2028991"/>
              <a:ext cx="369488" cy="372593"/>
              <a:chOff x="5216526" y="1358901"/>
              <a:chExt cx="566738" cy="571500"/>
            </a:xfrm>
            <a:solidFill>
              <a:schemeClr val="bg1"/>
            </a:solidFill>
          </p:grpSpPr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5416551" y="1562101"/>
                <a:ext cx="366713" cy="368300"/>
              </a:xfrm>
              <a:custGeom>
                <a:avLst/>
                <a:gdLst>
                  <a:gd name="T0" fmla="*/ 27 w 97"/>
                  <a:gd name="T1" fmla="*/ 26 h 98"/>
                  <a:gd name="T2" fmla="*/ 26 w 97"/>
                  <a:gd name="T3" fmla="*/ 27 h 98"/>
                  <a:gd name="T4" fmla="*/ 0 w 97"/>
                  <a:gd name="T5" fmla="*/ 90 h 98"/>
                  <a:gd name="T6" fmla="*/ 0 w 97"/>
                  <a:gd name="T7" fmla="*/ 91 h 98"/>
                  <a:gd name="T8" fmla="*/ 1 w 97"/>
                  <a:gd name="T9" fmla="*/ 93 h 98"/>
                  <a:gd name="T10" fmla="*/ 53 w 97"/>
                  <a:gd name="T11" fmla="*/ 89 h 98"/>
                  <a:gd name="T12" fmla="*/ 89 w 97"/>
                  <a:gd name="T13" fmla="*/ 51 h 98"/>
                  <a:gd name="T14" fmla="*/ 92 w 97"/>
                  <a:gd name="T15" fmla="*/ 2 h 98"/>
                  <a:gd name="T16" fmla="*/ 91 w 97"/>
                  <a:gd name="T17" fmla="*/ 1 h 98"/>
                  <a:gd name="T18" fmla="*/ 89 w 97"/>
                  <a:gd name="T19" fmla="*/ 1 h 98"/>
                  <a:gd name="T20" fmla="*/ 27 w 97"/>
                  <a:gd name="T21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98">
                    <a:moveTo>
                      <a:pt x="27" y="26"/>
                    </a:moveTo>
                    <a:cubicBezTo>
                      <a:pt x="26" y="26"/>
                      <a:pt x="26" y="27"/>
                      <a:pt x="26" y="2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1"/>
                      <a:pt x="0" y="91"/>
                    </a:cubicBezTo>
                    <a:cubicBezTo>
                      <a:pt x="0" y="92"/>
                      <a:pt x="1" y="92"/>
                      <a:pt x="1" y="93"/>
                    </a:cubicBezTo>
                    <a:cubicBezTo>
                      <a:pt x="19" y="98"/>
                      <a:pt x="37" y="96"/>
                      <a:pt x="53" y="89"/>
                    </a:cubicBezTo>
                    <a:cubicBezTo>
                      <a:pt x="70" y="81"/>
                      <a:pt x="82" y="67"/>
                      <a:pt x="89" y="51"/>
                    </a:cubicBezTo>
                    <a:cubicBezTo>
                      <a:pt x="96" y="35"/>
                      <a:pt x="97" y="18"/>
                      <a:pt x="92" y="2"/>
                    </a:cubicBezTo>
                    <a:cubicBezTo>
                      <a:pt x="92" y="2"/>
                      <a:pt x="92" y="1"/>
                      <a:pt x="91" y="1"/>
                    </a:cubicBezTo>
                    <a:cubicBezTo>
                      <a:pt x="90" y="0"/>
                      <a:pt x="90" y="0"/>
                      <a:pt x="89" y="1"/>
                    </a:cubicBezTo>
                    <a:lnTo>
                      <a:pt x="2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79"/>
              <p:cNvSpPr>
                <a:spLocks noEditPoints="1"/>
              </p:cNvSpPr>
              <p:nvPr/>
            </p:nvSpPr>
            <p:spPr bwMode="auto">
              <a:xfrm>
                <a:off x="5359401" y="1358901"/>
                <a:ext cx="385763" cy="263525"/>
              </a:xfrm>
              <a:custGeom>
                <a:avLst/>
                <a:gdLst>
                  <a:gd name="T0" fmla="*/ 41 w 102"/>
                  <a:gd name="T1" fmla="*/ 69 h 70"/>
                  <a:gd name="T2" fmla="*/ 100 w 102"/>
                  <a:gd name="T3" fmla="*/ 45 h 70"/>
                  <a:gd name="T4" fmla="*/ 101 w 102"/>
                  <a:gd name="T5" fmla="*/ 43 h 70"/>
                  <a:gd name="T6" fmla="*/ 101 w 102"/>
                  <a:gd name="T7" fmla="*/ 42 h 70"/>
                  <a:gd name="T8" fmla="*/ 65 w 102"/>
                  <a:gd name="T9" fmla="*/ 9 h 70"/>
                  <a:gd name="T10" fmla="*/ 1 w 102"/>
                  <a:gd name="T11" fmla="*/ 13 h 70"/>
                  <a:gd name="T12" fmla="*/ 0 w 102"/>
                  <a:gd name="T13" fmla="*/ 14 h 70"/>
                  <a:gd name="T14" fmla="*/ 0 w 102"/>
                  <a:gd name="T15" fmla="*/ 14 h 70"/>
                  <a:gd name="T16" fmla="*/ 0 w 102"/>
                  <a:gd name="T17" fmla="*/ 16 h 70"/>
                  <a:gd name="T18" fmla="*/ 38 w 102"/>
                  <a:gd name="T19" fmla="*/ 68 h 70"/>
                  <a:gd name="T20" fmla="*/ 41 w 102"/>
                  <a:gd name="T21" fmla="*/ 69 h 70"/>
                  <a:gd name="T22" fmla="*/ 43 w 102"/>
                  <a:gd name="T23" fmla="*/ 56 h 70"/>
                  <a:gd name="T24" fmla="*/ 16 w 102"/>
                  <a:gd name="T25" fmla="*/ 19 h 70"/>
                  <a:gd name="T26" fmla="*/ 32 w 102"/>
                  <a:gd name="T27" fmla="*/ 15 h 70"/>
                  <a:gd name="T28" fmla="*/ 61 w 102"/>
                  <a:gd name="T29" fmla="*/ 20 h 70"/>
                  <a:gd name="T30" fmla="*/ 79 w 102"/>
                  <a:gd name="T31" fmla="*/ 31 h 70"/>
                  <a:gd name="T32" fmla="*/ 85 w 102"/>
                  <a:gd name="T33" fmla="*/ 38 h 70"/>
                  <a:gd name="T34" fmla="*/ 43 w 102"/>
                  <a:gd name="T35" fmla="*/ 56 h 70"/>
                  <a:gd name="T36" fmla="*/ 43 w 102"/>
                  <a:gd name="T37" fmla="*/ 56 h 70"/>
                  <a:gd name="T38" fmla="*/ 43 w 102"/>
                  <a:gd name="T39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70">
                    <a:moveTo>
                      <a:pt x="41" y="69"/>
                    </a:moveTo>
                    <a:cubicBezTo>
                      <a:pt x="100" y="45"/>
                      <a:pt x="100" y="45"/>
                      <a:pt x="100" y="45"/>
                    </a:cubicBezTo>
                    <a:cubicBezTo>
                      <a:pt x="101" y="44"/>
                      <a:pt x="101" y="44"/>
                      <a:pt x="101" y="43"/>
                    </a:cubicBezTo>
                    <a:cubicBezTo>
                      <a:pt x="102" y="43"/>
                      <a:pt x="102" y="42"/>
                      <a:pt x="101" y="42"/>
                    </a:cubicBezTo>
                    <a:cubicBezTo>
                      <a:pt x="93" y="27"/>
                      <a:pt x="81" y="15"/>
                      <a:pt x="65" y="9"/>
                    </a:cubicBezTo>
                    <a:cubicBezTo>
                      <a:pt x="44" y="0"/>
                      <a:pt x="21" y="2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9"/>
                      <a:pt x="40" y="70"/>
                      <a:pt x="41" y="69"/>
                    </a:cubicBezTo>
                    <a:close/>
                    <a:moveTo>
                      <a:pt x="43" y="56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22" y="17"/>
                      <a:pt x="27" y="16"/>
                      <a:pt x="32" y="15"/>
                    </a:cubicBezTo>
                    <a:cubicBezTo>
                      <a:pt x="42" y="14"/>
                      <a:pt x="52" y="16"/>
                      <a:pt x="61" y="20"/>
                    </a:cubicBezTo>
                    <a:cubicBezTo>
                      <a:pt x="67" y="23"/>
                      <a:pt x="74" y="26"/>
                      <a:pt x="79" y="31"/>
                    </a:cubicBezTo>
                    <a:cubicBezTo>
                      <a:pt x="81" y="34"/>
                      <a:pt x="83" y="36"/>
                      <a:pt x="85" y="38"/>
                    </a:cubicBezTo>
                    <a:lnTo>
                      <a:pt x="43" y="56"/>
                    </a:lnTo>
                    <a:close/>
                    <a:moveTo>
                      <a:pt x="43" y="56"/>
                    </a:moveTo>
                    <a:cubicBezTo>
                      <a:pt x="43" y="56"/>
                      <a:pt x="43" y="56"/>
                      <a:pt x="43" y="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80"/>
              <p:cNvSpPr>
                <a:spLocks noEditPoints="1"/>
              </p:cNvSpPr>
              <p:nvPr/>
            </p:nvSpPr>
            <p:spPr bwMode="auto">
              <a:xfrm>
                <a:off x="5216526" y="1438276"/>
                <a:ext cx="260350" cy="450850"/>
              </a:xfrm>
              <a:custGeom>
                <a:avLst/>
                <a:gdLst>
                  <a:gd name="T0" fmla="*/ 43 w 69"/>
                  <a:gd name="T1" fmla="*/ 118 h 120"/>
                  <a:gd name="T2" fmla="*/ 68 w 69"/>
                  <a:gd name="T3" fmla="*/ 57 h 120"/>
                  <a:gd name="T4" fmla="*/ 68 w 69"/>
                  <a:gd name="T5" fmla="*/ 55 h 120"/>
                  <a:gd name="T6" fmla="*/ 29 w 69"/>
                  <a:gd name="T7" fmla="*/ 1 h 120"/>
                  <a:gd name="T8" fmla="*/ 28 w 69"/>
                  <a:gd name="T9" fmla="*/ 0 h 120"/>
                  <a:gd name="T10" fmla="*/ 26 w 69"/>
                  <a:gd name="T11" fmla="*/ 1 h 120"/>
                  <a:gd name="T12" fmla="*/ 8 w 69"/>
                  <a:gd name="T13" fmla="*/ 27 h 120"/>
                  <a:gd name="T14" fmla="*/ 6 w 69"/>
                  <a:gd name="T15" fmla="*/ 80 h 120"/>
                  <a:gd name="T16" fmla="*/ 40 w 69"/>
                  <a:gd name="T17" fmla="*/ 119 h 120"/>
                  <a:gd name="T18" fmla="*/ 42 w 69"/>
                  <a:gd name="T19" fmla="*/ 120 h 120"/>
                  <a:gd name="T20" fmla="*/ 43 w 69"/>
                  <a:gd name="T21" fmla="*/ 118 h 120"/>
                  <a:gd name="T22" fmla="*/ 43 w 69"/>
                  <a:gd name="T23" fmla="*/ 118 h 120"/>
                  <a:gd name="T24" fmla="*/ 43 w 69"/>
                  <a:gd name="T2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20">
                    <a:moveTo>
                      <a:pt x="43" y="118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18" y="8"/>
                      <a:pt x="12" y="17"/>
                      <a:pt x="8" y="27"/>
                    </a:cubicBezTo>
                    <a:cubicBezTo>
                      <a:pt x="1" y="44"/>
                      <a:pt x="0" y="63"/>
                      <a:pt x="6" y="80"/>
                    </a:cubicBezTo>
                    <a:cubicBezTo>
                      <a:pt x="12" y="97"/>
                      <a:pt x="24" y="111"/>
                      <a:pt x="40" y="119"/>
                    </a:cubicBezTo>
                    <a:cubicBezTo>
                      <a:pt x="40" y="120"/>
                      <a:pt x="41" y="120"/>
                      <a:pt x="42" y="120"/>
                    </a:cubicBezTo>
                    <a:cubicBezTo>
                      <a:pt x="42" y="119"/>
                      <a:pt x="43" y="119"/>
                      <a:pt x="43" y="118"/>
                    </a:cubicBezTo>
                    <a:close/>
                    <a:moveTo>
                      <a:pt x="43" y="118"/>
                    </a:moveTo>
                    <a:cubicBezTo>
                      <a:pt x="43" y="118"/>
                      <a:pt x="43" y="118"/>
                      <a:pt x="43" y="1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54" name="矩形 53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Цель</a:t>
              </a:r>
              <a:endPara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6854" y="2447824"/>
            <a:ext cx="5365933" cy="4029392"/>
            <a:chOff x="287252" y="1701730"/>
            <a:chExt cx="5365933" cy="4029392"/>
          </a:xfrm>
        </p:grpSpPr>
        <p:pic>
          <p:nvPicPr>
            <p:cNvPr id="11" name="imac-mocku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52" y="1701730"/>
              <a:ext cx="5365933" cy="40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915" y="2057330"/>
              <a:ext cx="4137892" cy="240145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051865" y="855623"/>
            <a:ext cx="5779126" cy="4821467"/>
            <a:chOff x="6051865" y="855623"/>
            <a:chExt cx="5779126" cy="48214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53" b="96641" l="3581" r="96284">
                          <a14:backgroundMark x1="8176" y1="59375" x2="11419" y2="61016"/>
                          <a14:backgroundMark x1="47027" y1="87891" x2="47500" y2="84766"/>
                          <a14:backgroundMark x1="49324" y1="86797" x2="49932" y2="85234"/>
                          <a14:backgroundMark x1="73986" y1="62187" x2="74324" y2="58906"/>
                          <a14:backgroundMark x1="74932" y1="59297" x2="75203" y2="56875"/>
                          <a14:backgroundMark x1="47635" y1="81641" x2="48514" y2="77891"/>
                          <a14:backgroundMark x1="48986" y1="77578" x2="49527" y2="7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865" y="1093041"/>
              <a:ext cx="5300307" cy="458404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051865" y="1243554"/>
              <a:ext cx="14391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altLang="zh-CN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3</a:t>
              </a:r>
              <a:r>
                <a:rPr lang="en-US" altLang="zh-CN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D </a:t>
              </a:r>
              <a:r>
                <a:rPr lang="ru-RU" altLang="zh-CN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Камера</a:t>
              </a:r>
              <a:endPara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327388" y="855623"/>
              <a:ext cx="93487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altLang="zh-CN" sz="2000" b="1" cap="none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Лидар</a:t>
              </a:r>
              <a:endPara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778121" y="1247066"/>
              <a:ext cx="205287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STM32 + RK3566</a:t>
              </a:r>
              <a:endPara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5" y="1063566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2" y="294234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4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19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4" y="5019228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>
            <a:spLocks/>
          </p:cNvSpPr>
          <p:nvPr/>
        </p:nvSpPr>
        <p:spPr bwMode="auto">
          <a:xfrm>
            <a:off x="7324091" y="3569153"/>
            <a:ext cx="502250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0" y="1992505"/>
            <a:ext cx="413179" cy="61224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3" y="2775390"/>
            <a:ext cx="74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rgbClr val="18478F"/>
              </a:solidFill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3" y="3619706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rgbClr val="18478F"/>
              </a:solidFill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4" y="4415000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rgbClr val="18478F"/>
              </a:solidFill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6" y="3574323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rgbClr val="18478F"/>
              </a:solidFill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26341" y="1300548"/>
            <a:ext cx="33500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zh-CN" sz="20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Алгоритм</a:t>
            </a:r>
          </a:p>
          <a:p>
            <a:r>
              <a:rPr lang="ru-RU" altLang="zh-CN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Написать алгоритм планирования пути четырехколесного робота.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3952" y="1300548"/>
            <a:ext cx="34595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0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Модель</a:t>
            </a:r>
            <a:endParaRPr lang="en-US" sz="2000" dirty="0">
              <a:solidFill>
                <a:srgbClr val="18478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Создать математическую модель динамики и кинематики.</a:t>
            </a:r>
            <a:endParaRPr lang="en-US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26341" y="4974644"/>
            <a:ext cx="33500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Система</a:t>
            </a:r>
            <a:endParaRPr lang="en-US" sz="2000" b="1" dirty="0">
              <a:solidFill>
                <a:srgbClr val="18478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altLang="zh-CN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Создать систему</a:t>
            </a:r>
            <a:r>
              <a:rPr lang="ru-RU" altLang="zh-CN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траекторного управления </a:t>
            </a:r>
            <a:r>
              <a:rPr lang="ru-RU" altLang="zh-CN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на основе системы </a:t>
            </a:r>
            <a:r>
              <a:rPr lang="en-US" altLang="zh-CN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ROS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46302" y="4952306"/>
            <a:ext cx="391029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Simulink</a:t>
            </a:r>
            <a:endParaRPr lang="en-US" sz="2000" b="1" dirty="0">
              <a:solidFill>
                <a:srgbClr val="18478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altLang="zh-CN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dirty="0">
                <a:ea typeface="Open Sans" panose="020B0606030504020204" pitchFamily="34" charset="0"/>
                <a:cs typeface="Open Sans" panose="020B0606030504020204" pitchFamily="34" charset="0"/>
              </a:rPr>
              <a:t> Создать структурную схему системы управления роботом в программной среде MATLAB Simulink. 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48" name="矩形 47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Задачи</a:t>
              </a:r>
              <a:endParaRPr lang="en-US" altLang="zh-CN" sz="2400" b="1" dirty="0">
                <a:solidFill>
                  <a:srgbClr val="18478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86854" y="399268"/>
              <a:ext cx="6066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9326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284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1122" y="2480457"/>
            <a:ext cx="732659" cy="725295"/>
            <a:chOff x="1691122" y="2480457"/>
            <a:chExt cx="732659" cy="725295"/>
          </a:xfrm>
          <a:solidFill>
            <a:schemeClr val="accent1">
              <a:lumMod val="75000"/>
            </a:schemeClr>
          </a:solidFill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Freeform 11"/>
          <p:cNvSpPr>
            <a:spLocks/>
          </p:cNvSpPr>
          <p:nvPr/>
        </p:nvSpPr>
        <p:spPr bwMode="auto">
          <a:xfrm>
            <a:off x="3601925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697649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3040" y="2358961"/>
            <a:ext cx="931470" cy="924106"/>
            <a:chOff x="4283040" y="2358961"/>
            <a:chExt cx="931470" cy="924106"/>
          </a:xfrm>
          <a:solidFill>
            <a:schemeClr val="accent1">
              <a:lumMod val="75000"/>
            </a:schemeClr>
          </a:solidFill>
        </p:grpSpPr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Freeform 17"/>
          <p:cNvSpPr>
            <a:spLocks/>
          </p:cNvSpPr>
          <p:nvPr/>
        </p:nvSpPr>
        <p:spPr bwMode="auto">
          <a:xfrm>
            <a:off x="89403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90361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47278" y="2399459"/>
            <a:ext cx="861518" cy="865200"/>
            <a:chOff x="9647278" y="2399459"/>
            <a:chExt cx="861518" cy="865200"/>
          </a:xfrm>
          <a:solidFill>
            <a:schemeClr val="accent1">
              <a:lumMod val="75000"/>
            </a:schemeClr>
          </a:solidFill>
        </p:grpSpPr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22"/>
          <p:cNvSpPr>
            <a:spLocks/>
          </p:cNvSpPr>
          <p:nvPr/>
        </p:nvSpPr>
        <p:spPr bwMode="auto">
          <a:xfrm>
            <a:off x="6271158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366883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03817" y="2392096"/>
            <a:ext cx="784202" cy="890972"/>
            <a:chOff x="7003817" y="2392096"/>
            <a:chExt cx="784202" cy="890972"/>
          </a:xfrm>
          <a:solidFill>
            <a:schemeClr val="accent1">
              <a:lumMod val="75000"/>
            </a:schemeClr>
          </a:solidFill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0933" y="4464863"/>
            <a:ext cx="2186171" cy="1077218"/>
            <a:chOff x="2476104" y="1753256"/>
            <a:chExt cx="1760725" cy="1077218"/>
          </a:xfrm>
        </p:grpSpPr>
        <p:sp>
          <p:nvSpPr>
            <p:cNvPr id="41" name="矩形 40"/>
            <p:cNvSpPr/>
            <p:nvPr/>
          </p:nvSpPr>
          <p:spPr>
            <a:xfrm>
              <a:off x="2476104" y="1753256"/>
              <a:ext cx="17607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Matlab</a:t>
              </a:r>
              <a:r>
                <a:rPr lang="en-US" altLang="zh-CN" sz="3200" dirty="0">
                  <a:ea typeface="Open Sans" panose="020B0606030504020204" pitchFamily="34" charset="0"/>
                  <a:cs typeface="Open Sans" panose="020B0606030504020204" pitchFamily="34" charset="0"/>
                </a:rPr>
                <a:t> Simulink</a:t>
              </a:r>
              <a:endParaRPr lang="zh-CN" altLang="en-US" sz="3200" dirty="0">
                <a:cs typeface="Open Sans" panose="020B0606030504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78849" y="1830603"/>
              <a:ext cx="1487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cs typeface="Open Sans" panose="020B0606030504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4027923" y="4803417"/>
            <a:ext cx="1397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a typeface="Open Sans" panose="020B0606030504020204" pitchFamily="34" charset="0"/>
                <a:cs typeface="Open Sans" panose="020B0606030504020204" pitchFamily="34" charset="0"/>
              </a:rPr>
              <a:t>ROS</a:t>
            </a:r>
            <a:endParaRPr lang="zh-CN" altLang="en-US" sz="3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62181" y="4803417"/>
            <a:ext cx="139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a typeface="Open Sans" panose="020B0606030504020204" pitchFamily="34" charset="0"/>
                <a:cs typeface="Open Sans" panose="020B0606030504020204" pitchFamily="34" charset="0"/>
              </a:rPr>
              <a:t>RRT</a:t>
            </a:r>
          </a:p>
          <a:p>
            <a:pPr algn="ctr"/>
            <a:endParaRPr lang="zh-CN" altLang="en-US" sz="3200" dirty="0">
              <a:cs typeface="Open Sans" panose="020B0606030504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1479" y="347642"/>
            <a:ext cx="4011964" cy="877313"/>
            <a:chOff x="451479" y="347642"/>
            <a:chExt cx="4011964" cy="877313"/>
          </a:xfrm>
        </p:grpSpPr>
        <p:sp>
          <p:nvSpPr>
            <p:cNvPr id="17" name="矩形 16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35445" y="393958"/>
              <a:ext cx="252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Методы исследования</a:t>
              </a:r>
              <a:r>
                <a:rPr lang="en-US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9500772" y="4803417"/>
            <a:ext cx="139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ea typeface="Open Sans" panose="020B0606030504020204" pitchFamily="34" charset="0"/>
                <a:cs typeface="Open Sans" panose="020B0606030504020204" pitchFamily="34" charset="0"/>
              </a:rPr>
              <a:t>Yolov3</a:t>
            </a:r>
          </a:p>
          <a:p>
            <a:pPr algn="ctr"/>
            <a:endParaRPr lang="zh-CN" altLang="en-US" sz="3200" dirty="0"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1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44" grpId="0"/>
          <p:bldP spid="50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44" grpId="0"/>
          <p:bldP spid="50" grpId="0"/>
          <p:bldP spid="4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98403" y="3364315"/>
            <a:ext cx="466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zh-CN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</a:t>
            </a:r>
            <a:r>
              <a:rPr lang="ru-RU" altLang="zh-CN" sz="2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Собрана аппаратная платформа четырехколесного робота ROS</a:t>
            </a:r>
            <a:endParaRPr lang="en-US" altLang="zh-CN" sz="24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" name="Shape 1619"/>
          <p:cNvSpPr>
            <a:spLocks/>
          </p:cNvSpPr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>
            <a:spLocks/>
          </p:cNvSpPr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>
            <a:grpSpLocks/>
          </p:cNvGrpSpPr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29" name="矩形 28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2400" b="1" dirty="0">
                  <a:solidFill>
                    <a:srgbClr val="18478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 работе</a:t>
              </a:r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ru-RU" altLang="zh-CN" sz="32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zh-CN" altLang="en-US" sz="3200" dirty="0">
                <a:solidFill>
                  <a:srgbClr val="18478F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09" y="624790"/>
            <a:ext cx="3826011" cy="2870630"/>
          </a:xfrm>
          <a:prstGeom prst="rect">
            <a:avLst/>
          </a:prstGeom>
          <a:effectLst>
            <a:glow rad="254000">
              <a:schemeClr val="accent1">
                <a:lumMod val="50000"/>
                <a:alpha val="40000"/>
              </a:schemeClr>
            </a:glow>
            <a:softEdge rad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10" y="3714412"/>
            <a:ext cx="3826011" cy="2870631"/>
          </a:xfrm>
          <a:prstGeom prst="rect">
            <a:avLst/>
          </a:prstGeom>
          <a:effectLst>
            <a:glow rad="292100">
              <a:schemeClr val="accent1">
                <a:lumMod val="50000"/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960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 animBg="1"/>
      <p:bldP spid="2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98403" y="3364315"/>
            <a:ext cx="466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Завершен кинематический анализ четырехколесного робота на основе </a:t>
            </a:r>
            <a:r>
              <a:rPr lang="en-US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PID</a:t>
            </a:r>
            <a:endParaRPr lang="ru-RU" altLang="zh-CN" sz="2400" dirty="0">
              <a:solidFill>
                <a:prstClr val="white"/>
              </a:solidFill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Shape 1619"/>
          <p:cNvSpPr>
            <a:spLocks/>
          </p:cNvSpPr>
          <p:nvPr/>
        </p:nvSpPr>
        <p:spPr bwMode="auto">
          <a:xfrm>
            <a:off x="4821836" y="4075316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074559" y="4304638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>
            <a:spLocks/>
          </p:cNvSpPr>
          <p:nvPr/>
        </p:nvSpPr>
        <p:spPr bwMode="auto">
          <a:xfrm>
            <a:off x="4820900" y="2698418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" name="Group 1649"/>
          <p:cNvGrpSpPr>
            <a:grpSpLocks/>
          </p:cNvGrpSpPr>
          <p:nvPr/>
        </p:nvGrpSpPr>
        <p:grpSpPr bwMode="auto">
          <a:xfrm>
            <a:off x="5100767" y="2975477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29" name="矩形 28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О работе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ru-RU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478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22" y="1195654"/>
            <a:ext cx="6543942" cy="48952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69" y="1298575"/>
            <a:ext cx="6389803" cy="47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 animBg="1"/>
      <p:bldP spid="2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43283" y="2364244"/>
            <a:ext cx="466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С помощью официального кода реализовано дистанционное управление роботом.</a:t>
            </a:r>
          </a:p>
        </p:txBody>
      </p:sp>
      <p:sp>
        <p:nvSpPr>
          <p:cNvPr id="19" name="Shape 1619"/>
          <p:cNvSpPr>
            <a:spLocks/>
          </p:cNvSpPr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>
            <a:spLocks/>
          </p:cNvSpPr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" name="Group 1649"/>
          <p:cNvGrpSpPr>
            <a:grpSpLocks/>
          </p:cNvGrpSpPr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1479" y="347642"/>
            <a:ext cx="3902654" cy="702516"/>
            <a:chOff x="451479" y="347642"/>
            <a:chExt cx="3902654" cy="702516"/>
          </a:xfrm>
        </p:grpSpPr>
        <p:sp>
          <p:nvSpPr>
            <p:cNvPr id="29" name="矩形 28"/>
            <p:cNvSpPr/>
            <p:nvPr/>
          </p:nvSpPr>
          <p:spPr>
            <a:xfrm rot="13500000">
              <a:off x="1338014" y="553189"/>
              <a:ext cx="291422" cy="291423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3500000">
              <a:off x="1591471" y="587059"/>
              <a:ext cx="223681" cy="223682"/>
            </a:xfrm>
            <a:prstGeom prst="rect">
              <a:avLst/>
            </a:prstGeom>
            <a:solidFill>
              <a:srgbClr val="1847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35445" y="393958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О работе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 rot="2700000">
              <a:off x="451479" y="347642"/>
              <a:ext cx="702516" cy="702516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86854" y="399268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kumimoji="0" lang="ru-RU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8478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478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43283" y="3835168"/>
            <a:ext cx="4665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 Реализовано автоматическое построение карты</a:t>
            </a:r>
            <a:r>
              <a:rPr lang="en-US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(2</a:t>
            </a:r>
            <a:r>
              <a:rPr lang="en-US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 </a:t>
            </a:r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и 3</a:t>
            </a:r>
            <a:r>
              <a:rPr lang="en-US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</a:t>
            </a:r>
            <a:r>
              <a:rPr lang="ru-RU" altLang="zh-CN" sz="2400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) в помещении с использованием лидара и камеры глубины.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972326" y="491523"/>
            <a:ext cx="4807273" cy="2728342"/>
            <a:chOff x="6972326" y="491523"/>
            <a:chExt cx="4807273" cy="27283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2326" y="491523"/>
              <a:ext cx="4807273" cy="272834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098495" y="597625"/>
              <a:ext cx="107054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altLang="zh-CN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 </a:t>
              </a:r>
              <a:r>
                <a:rPr lang="ru-RU" altLang="zh-CN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Карта</a:t>
              </a:r>
              <a:endParaRPr lang="zh-CN" alt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72327" y="3564573"/>
            <a:ext cx="4807272" cy="2852785"/>
            <a:chOff x="6972327" y="3564573"/>
            <a:chExt cx="4807272" cy="285278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2327" y="3564573"/>
              <a:ext cx="4807272" cy="2852785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7098494" y="3607482"/>
              <a:ext cx="107055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altLang="zh-CN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altLang="zh-CN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 </a:t>
              </a:r>
              <a:r>
                <a:rPr lang="ru-RU" altLang="zh-CN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Карта</a:t>
              </a:r>
              <a:endParaRPr lang="zh-CN" alt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4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 animBg="1"/>
      <p:bldP spid="21" grpId="0" animBg="1"/>
      <p:bldP spid="20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475</Words>
  <Application>Microsoft Office PowerPoint</Application>
  <PresentationFormat>Широкоэкранный</PresentationFormat>
  <Paragraphs>88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Open Sans</vt:lpstr>
      <vt:lpstr>Segoe UI Semilight</vt:lpstr>
      <vt:lpstr>Office 主题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Sunjhao</dc:creator>
  <cp:keywords>http:/www.ypppt.com</cp:keywords>
  <dc:description>http://www.ypppt.com/</dc:description>
  <cp:lastModifiedBy>Соляник</cp:lastModifiedBy>
  <cp:revision>370</cp:revision>
  <dcterms:created xsi:type="dcterms:W3CDTF">2016-06-30T07:01:47Z</dcterms:created>
  <dcterms:modified xsi:type="dcterms:W3CDTF">2023-04-17T07:01:06Z</dcterms:modified>
</cp:coreProperties>
</file>