
<file path=[Content_Types].xml><?xml version="1.0" encoding="utf-8"?>
<Types xmlns="http://schemas.openxmlformats.org/package/2006/content-types">
  <Default Extension="mp4" ContentType="video/unknown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removePersonalInfoOnSave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presProps" Target="presProps.xml" /><Relationship Id="rId17" Type="http://schemas.openxmlformats.org/officeDocument/2006/relationships/tableStyles" Target="tableStyles.xml" /><Relationship Id="rId1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ED291B17-9318-49DB-B28B-6E5994AE9581}" type="datetime1">
              <a:rPr lang="en-US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CED4963-E985-44C4-B8C4-FDD613B7C2F8}" type="datetime1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43950" y="695325"/>
            <a:ext cx="2628900" cy="4800600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771525" y="714375"/>
            <a:ext cx="7734300" cy="540067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D291B17-9318-49DB-B28B-6E5994AE9581}" type="datetime1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DD82B9-B8EE-4375-B6FF-88FA6ABB15D9}" type="datetime1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03504" y="767418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2497495-0637-405E-AE64-5CC7506D51F5}" type="datetime1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FFD690-9426-415D-8B65-26881E07B2D4}" type="datetime1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007607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007607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C4989A-474C-40DE-95B9-011C28B71673}" type="datetime1">
              <a:rPr lang="en-US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DB4ED54-5B5E-4A04-93D3-5772E3CE3818}" type="datetime1">
              <a:rPr lang="en-US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DE50D6-574B-40AF-946F-D52A04ADE379}" type="datetime1">
              <a:rPr lang="en-US"/>
              <a:t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 bwMode="auto"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82884F1-FFEA-405F-9602-3DCA865EDA4E}" type="datetime1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0" y="0"/>
            <a:ext cx="12192000" cy="53309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7E18DB4A-8810-4A10-AD5C-D5E2C667F5B3}" type="datetime1">
              <a:rPr lang="en-US"/>
              <a:t/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ED291B17-9318-49DB-B28B-6E5994AE9581}" type="datetime1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3A98EE3D-8CD1-4C3F-BD1C-C98C9596463C}" type="slidenum">
              <a:rPr lang="en-US"/>
              <a:t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l" defTabSz="914400">
        <a:lnSpc>
          <a:spcPct val="85000"/>
        </a:lnSpc>
        <a:spcBef>
          <a:spcPts val="0"/>
        </a:spcBef>
        <a:buNone/>
        <a:defRPr sz="5400" spc="-12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>
        <a:lnSpc>
          <a:spcPct val="85000"/>
        </a:lnSpc>
        <a:spcBef>
          <a:spcPts val="1300"/>
        </a:spcBef>
        <a:buFont typeface="Arial"/>
        <a:buChar char=" "/>
        <a:defRPr sz="24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>
        <a:lnSpc>
          <a:spcPct val="85000"/>
        </a:lnSpc>
        <a:spcBef>
          <a:spcPts val="600"/>
        </a:spcBef>
        <a:buFont typeface="Arial"/>
        <a:buChar char=" "/>
        <a:defRPr sz="24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>
        <a:lnSpc>
          <a:spcPct val="85000"/>
        </a:lnSpc>
        <a:spcBef>
          <a:spcPts val="600"/>
        </a:spcBef>
        <a:buFont typeface="Arial"/>
        <a:buChar char=" "/>
        <a:defRPr sz="2000" i="1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>
        <a:lnSpc>
          <a:spcPct val="85000"/>
        </a:lnSpc>
        <a:spcBef>
          <a:spcPts val="600"/>
        </a:spcBef>
        <a:buFont typeface="Arial"/>
        <a:buChar char=" "/>
        <a:defRPr sz="1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>
        <a:lnSpc>
          <a:spcPct val="85000"/>
        </a:lnSpc>
        <a:spcBef>
          <a:spcPts val="600"/>
        </a:spcBef>
        <a:buFont typeface="Arial"/>
        <a:buChar char=" "/>
        <a:defRPr sz="1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>
        <a:lnSpc>
          <a:spcPct val="85000"/>
        </a:lnSpc>
        <a:spcBef>
          <a:spcPts val="600"/>
        </a:spcBef>
        <a:buFont typeface="Arial"/>
        <a:buChar char=" "/>
        <a:defRPr sz="1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>
        <a:lnSpc>
          <a:spcPct val="85000"/>
        </a:lnSpc>
        <a:spcBef>
          <a:spcPts val="600"/>
        </a:spcBef>
        <a:buFont typeface="Arial"/>
        <a:buChar char=" "/>
        <a:defRPr sz="1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>
        <a:lnSpc>
          <a:spcPct val="85000"/>
        </a:lnSpc>
        <a:spcBef>
          <a:spcPts val="600"/>
        </a:spcBef>
        <a:buFont typeface="Arial"/>
        <a:buChar char=" "/>
        <a:defRPr sz="1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>
        <a:lnSpc>
          <a:spcPct val="85000"/>
        </a:lnSpc>
        <a:spcBef>
          <a:spcPts val="600"/>
        </a:spcBef>
        <a:buFont typeface="Arial"/>
        <a:buChar char=" "/>
        <a:defRPr sz="1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sterok-livejournal-com.turbopages.org/masterok.livejournal.com/s/1061563.html" TargetMode="External"/><Relationship Id="rId3" Type="http://schemas.openxmlformats.org/officeDocument/2006/relationships/hyperlink" Target="https://rb-ru.turbopages.org/rb.ru/s/story/top-5-aeromobilej-kotorye/" TargetMode="External"/><Relationship Id="rId4" Type="http://schemas.openxmlformats.org/officeDocument/2006/relationships/hyperlink" Target="https://hi--news-ru.turbopages.org/hi-news.ru/s/eto-interesno/transport-budushhego-vozdushnoe-taksi-i-letayushhie-avtomobili.html" TargetMode="External"/><Relationship Id="rId5" Type="http://schemas.openxmlformats.org/officeDocument/2006/relationships/hyperlink" Target="https://trends-rbc-ru.turbopages.org/trends.rbc.ru/s/trends/industry/60e6cc5d9a7947e90d9004c8" TargetMode="Externa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media" Target="../media/media1.mp4"/><Relationship Id="rId4" Type="http://schemas.openxmlformats.org/officeDocument/2006/relationships/video" Target="../media/media1.mp4" 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2000"/>
            <a:lum/>
          </a:blip>
          <a:srcRect l="0" t="763" r="0" b="22900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33000"/>
          </a:blip>
          <a:stretch/>
        </p:blipFill>
        <p:spPr bwMode="auto">
          <a:xfrm>
            <a:off x="-179849" y="-1"/>
            <a:ext cx="2865900" cy="3171825"/>
          </a:xfrm>
          <a:prstGeom prst="rect">
            <a:avLst/>
          </a:prstGeom>
          <a:blipFill>
            <a:blip r:embed="rId4">
              <a:alphaModFix amt="42000"/>
            </a:blip>
            <a:stretch/>
          </a:blipFill>
          <a:ln>
            <a:noFill/>
          </a:ln>
          <a:effectLst>
            <a:outerShdw dist="25400" dir="3240000" sx="1000" sy="1000" algn="ctr" rotWithShape="0">
              <a:srgbClr val="000000"/>
            </a:outerShdw>
            <a:softEdge rad="342900"/>
          </a:effec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-1" y="0"/>
            <a:ext cx="12392025" cy="70008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7200" b="1">
                <a:solidFill>
                  <a:schemeClr val="tx2">
                    <a:lumMod val="90000"/>
                    <a:lumOff val="10000"/>
                  </a:schemeClr>
                </a:solidFill>
              </a:rPr>
              <a:t>ЛЕТАЮЩИЕ  АВТОМОБИЛИ</a:t>
            </a:r>
            <a:br>
              <a:rPr lang="en-GB" sz="7200" b="1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Симби Уэсли Тапива</a:t>
            </a:r>
            <a:br>
              <a:rPr lang="en-GB" sz="4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n-GB" sz="4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ru-RU" sz="4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Andale Sans UI"/>
                <a:cs typeface="Tahoma"/>
              </a:rPr>
              <a:t>Научные руководители: ст. преподаватель Котова М.А.,</a:t>
            </a:r>
            <a:br>
              <a:rPr lang="en-GB" sz="4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Andale Sans UI"/>
                <a:cs typeface="Tahoma"/>
              </a:rPr>
            </a:br>
            <a:r>
              <a:rPr lang="ru-RU" sz="4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Andale Sans UI"/>
                <a:cs typeface="Tahoma"/>
              </a:rPr>
              <a:t> ст. преподаватель Егорова С.Н.</a:t>
            </a:r>
            <a:br>
              <a:rPr lang="en-GB" sz="4400">
                <a:latin typeface="+mn-lt"/>
                <a:ea typeface="Andale Sans UI"/>
                <a:cs typeface="Tahoma"/>
              </a:rPr>
            </a:br>
            <a:br>
              <a:rPr lang="ru-RU" sz="44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</a:br>
            <a:br>
              <a:rPr lang="en-US" sz="440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ru-RU">
                <a:solidFill>
                  <a:srgbClr val="FFC000"/>
                </a:solidFill>
              </a:rPr>
            </a:br>
            <a:endParaRPr lang="en-GB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9984"/>
    </mc:Choice>
    <mc:Fallback>
      <p:transition advClick="1" advTm="998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10000">
              <a:schemeClr val="accent1">
                <a:lumMod val="30000"/>
                <a:lumOff val="70000"/>
              </a:schemeClr>
            </a:gs>
            <a:gs pos="12000">
              <a:schemeClr val="accent1">
                <a:lumMod val="45000"/>
                <a:lumOff val="55000"/>
              </a:schemeClr>
            </a:gs>
            <a:gs pos="14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0"/>
                <a:lumOff val="100000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409370" y="319314"/>
            <a:ext cx="7895773" cy="155302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Р</a:t>
            </a:r>
            <a:r>
              <a:rPr lang="ru-RU" sz="36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аспыление </a:t>
            </a:r>
            <a:r>
              <a:rPr lang="ru-RU" sz="36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пестицидов на крупных фермах</a:t>
            </a:r>
            <a:endParaRPr lang="en-GB" sz="360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5" name="Content Placeholder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526971" y="1910587"/>
            <a:ext cx="5718629" cy="462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1000"/>
            <a:lum/>
          </a:blip>
          <a:srcRect l="0" t="7627" r="0" b="7627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603504" y="0"/>
            <a:ext cx="10780776" cy="3609975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/>
              <a:t>З</a:t>
            </a:r>
            <a:r>
              <a:rPr lang="ru-RU"/>
              <a:t>аключение</a:t>
            </a:r>
            <a:br>
              <a:rPr lang="ru-RU"/>
            </a:br>
            <a:br>
              <a:rPr lang="ru-RU"/>
            </a:br>
            <a:endParaRPr lang="en-GB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 bwMode="auto">
          <a:xfrm>
            <a:off x="0" y="923925"/>
            <a:ext cx="12192000" cy="5934076"/>
          </a:xfrm>
        </p:spPr>
        <p:txBody>
          <a:bodyPr>
            <a:normAutofit/>
          </a:bodyPr>
          <a:lstStyle/>
          <a:p>
            <a:pPr algn="ctr">
              <a:defRPr/>
            </a:pPr>
            <a:br>
              <a:rPr lang="ru-RU" sz="4800">
                <a:solidFill>
                  <a:srgbClr val="002060"/>
                </a:solidFill>
              </a:rPr>
            </a:br>
            <a:r>
              <a:rPr lang="ru-RU" sz="4800" b="0" i="0">
                <a:solidFill>
                  <a:srgbClr val="002060"/>
                </a:solidFill>
              </a:rPr>
              <a:t>спользования летающих автомобилей, такими как работа полиции, поисково-спасательные работы, пожаротушение и туризм, летающие автомобили значительно улучшат наш образ </a:t>
            </a:r>
            <a:r>
              <a:rPr lang="ru-RU" sz="4800" b="0" i="0">
                <a:solidFill>
                  <a:srgbClr val="002060"/>
                </a:solidFill>
              </a:rPr>
              <a:t>жизни</a:t>
            </a:r>
            <a:r>
              <a:rPr lang="en-US" sz="4800" b="0" i="0">
                <a:solidFill>
                  <a:srgbClr val="002060"/>
                </a:solidFill>
              </a:rPr>
              <a:t>.</a:t>
            </a:r>
            <a:endParaRPr lang="en-GB" sz="4800">
              <a:solidFill>
                <a:srgbClr val="002060"/>
              </a:solidFill>
            </a:endParaRPr>
          </a:p>
        </p:txBody>
      </p:sp>
      <p:sp>
        <p:nvSpPr>
          <p:cNvPr id="2132436870" name=""/>
          <p:cNvSpPr txBox="1"/>
          <p:nvPr/>
        </p:nvSpPr>
        <p:spPr bwMode="auto">
          <a:xfrm flipH="0" flipV="0">
            <a:off x="7498350" y="-742950"/>
            <a:ext cx="4832319" cy="2285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br>
              <a:rPr lang="ru-RU" sz="4800"/>
            </a:br>
            <a:r>
              <a:rPr lang="ru-RU" sz="4800">
                <a:solidFill>
                  <a:srgbClr val="002060"/>
                </a:solidFill>
              </a:rPr>
              <a:t>Н</a:t>
            </a:r>
            <a:r>
              <a:rPr lang="ru-RU" sz="4800" b="0" i="0">
                <a:solidFill>
                  <a:srgbClr val="002060"/>
                </a:solidFill>
              </a:rPr>
              <a:t>аряду </a:t>
            </a:r>
            <a:r>
              <a:rPr lang="ru-RU" sz="4800" b="0" i="0">
                <a:solidFill>
                  <a:srgbClr val="002060"/>
                </a:solidFill>
              </a:rPr>
              <a:t>с другими видами и</a:t>
            </a:r>
            <a:endParaRPr lang="en-GB" sz="48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/>
              <a:t>Литература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GB" u="sng">
                <a:hlinkClick r:id="rId2" tooltip="https://masterok-livejournal-com.turbopages.org/masterok.livejournal.com/s/1061563.html"/>
              </a:rPr>
              <a:t>https://masterok-livejournal-com.turbopages.org/masterok.livejournal.com/s/1061563.html</a:t>
            </a:r>
            <a:endParaRPr lang="ru-RU"/>
          </a:p>
          <a:p>
            <a:pPr marL="457200" indent="-457200">
              <a:buFont typeface="+mj-lt"/>
              <a:buAutoNum type="arabicPeriod"/>
              <a:defRPr/>
            </a:pPr>
            <a:r>
              <a:rPr lang="en-GB" u="sng">
                <a:hlinkClick r:id="rId3" tooltip="https://rb-ru.turbopages.org/rb.ru/s/story/top-5-aeromobilej-kotorye/"/>
              </a:rPr>
              <a:t>https://rb-ru.turbopages.org/rb.ru/s/story/top-5-aeromobilej-kotorye/</a:t>
            </a:r>
            <a:endParaRPr lang="ru-RU"/>
          </a:p>
          <a:p>
            <a:pPr marL="457200" indent="-457200">
              <a:buFont typeface="+mj-lt"/>
              <a:buAutoNum type="arabicPeriod"/>
              <a:defRPr/>
            </a:pPr>
            <a:r>
              <a:rPr lang="en-GB" u="sng">
                <a:hlinkClick r:id="rId4" tooltip="https://hi--news-ru.turbopages.org/hi-news.ru/s/eto-interesno/transport-budushhego-vozdushnoe-taksi-i-letayushhie-avtomobili.html"/>
              </a:rPr>
              <a:t>https://hi--news-ru.turbopages.org/hi-news.ru/s/eto-interesno/transport-budushhego-vozdushnoe-taksi-i-letayushhie-avtomobili.html</a:t>
            </a:r>
            <a:endParaRPr lang="ru-RU"/>
          </a:p>
          <a:p>
            <a:pPr marL="457200" indent="-457200">
              <a:buFont typeface="+mj-lt"/>
              <a:buAutoNum type="arabicPeriod"/>
              <a:defRPr/>
            </a:pPr>
            <a:r>
              <a:rPr lang="en-GB" u="sng">
                <a:hlinkClick r:id="rId5" tooltip="https://trends-rbc-ru.turbopages.org/trends.rbc.ru/s/trends/industry/60e6cc5d9a7947e90d9004c8"/>
              </a:rPr>
              <a:t>https://trends-rbc-ru.turbopages.org/trends.rbc.ru/s/trends/industry/60e6cc5d9a7947e90d9004c8</a:t>
            </a:r>
            <a:endParaRPr lang="ru-RU"/>
          </a:p>
          <a:p>
            <a:pPr marL="457200" indent="-457200">
              <a:buFont typeface="+mj-lt"/>
              <a:buAutoNum type="arabicPeriod"/>
              <a:defRPr/>
            </a:pPr>
            <a:r>
              <a:rPr lang="ru-RU"/>
              <a:t>Будущее быстрее</a:t>
            </a:r>
            <a:r>
              <a:rPr lang="en-GB"/>
              <a:t>,</a:t>
            </a:r>
            <a:r>
              <a:rPr lang="ru-RU"/>
              <a:t> чем вы думаете</a:t>
            </a:r>
            <a:r>
              <a:rPr lang="en-GB"/>
              <a:t>:</a:t>
            </a:r>
            <a:r>
              <a:rPr lang="ru-RU"/>
              <a:t> как технологии меняют бизнес промышленность и нашу жизнь(Питер Диамандис и Стивен Котлер 2021)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65000"/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1" y="4362450"/>
            <a:ext cx="12277724" cy="148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800" b="0" i="0" u="none" strike="noStrike" cap="none" spc="-120">
                <a:ln>
                  <a:noFill/>
                </a:ln>
                <a:solidFill>
                  <a:srgbClr val="002060"/>
                </a:solidFill>
                <a:latin typeface="Calibri Light"/>
                <a:ea typeface="+mj-ea"/>
                <a:cs typeface="+mj-cs"/>
              </a:rPr>
              <a:t>Спасибо за внимание !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1021" y="1"/>
            <a:ext cx="11684294" cy="285861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cap="none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900" cap="none">
                <a:solidFill>
                  <a:schemeClr val="accent1">
                    <a:lumMod val="75000"/>
                  </a:schemeClr>
                </a:solidFill>
              </a:rPr>
              <a:t>Летающий автомобиль </a:t>
            </a:r>
            <a:r>
              <a:rPr lang="ru-RU" sz="4900" cap="none">
                <a:solidFill>
                  <a:schemeClr val="tx2">
                    <a:lumMod val="90000"/>
                    <a:lumOff val="10000"/>
                  </a:schemeClr>
                </a:solidFill>
              </a:rPr>
              <a:t>– это транспортное средство особого типа</a:t>
            </a:r>
            <a:r>
              <a:rPr lang="en-US" sz="4900" cap="none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ru-RU" sz="4900" cap="none">
                <a:solidFill>
                  <a:schemeClr val="tx2">
                    <a:lumMod val="90000"/>
                    <a:lumOff val="10000"/>
                  </a:schemeClr>
                </a:solidFill>
              </a:rPr>
              <a:t>которое может функционировать как транспортное средство</a:t>
            </a:r>
            <a:r>
              <a:rPr lang="en-US" sz="4900" cap="none">
                <a:solidFill>
                  <a:schemeClr val="tx2">
                    <a:lumMod val="90000"/>
                    <a:lumOff val="10000"/>
                  </a:schemeClr>
                </a:solidFill>
              </a:rPr>
              <a:t>,</a:t>
            </a:r>
            <a:r>
              <a:rPr lang="en-GB" sz="4900" cap="none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4900" cap="none">
                <a:solidFill>
                  <a:schemeClr val="tx2">
                    <a:lumMod val="90000"/>
                    <a:lumOff val="10000"/>
                  </a:schemeClr>
                </a:solidFill>
              </a:rPr>
              <a:t>так и как самолет</a:t>
            </a:r>
            <a:br>
              <a:rPr lang="ru-RU" cap="none"/>
            </a:br>
            <a:endParaRPr lang="en-GB" cap="none"/>
          </a:p>
        </p:txBody>
      </p:sp>
      <p:pic>
        <p:nvPicPr>
          <p:cNvPr id="7" name="Content Placeholder 6"/>
          <p:cNvPicPr>
            <a:picLocks noChangeAspect="1" noGrp="1"/>
          </p:cNvPicPr>
          <p:nvPr>
            <p:ph sz="half" idx="1"/>
          </p:nvPr>
        </p:nvPicPr>
        <p:blipFill>
          <a:blip r:embed="rId2"/>
          <a:stretch/>
        </p:blipFill>
        <p:spPr bwMode="auto">
          <a:xfrm>
            <a:off x="436685" y="3205229"/>
            <a:ext cx="5125915" cy="352328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 noGrp="1"/>
          </p:cNvPicPr>
          <p:nvPr>
            <p:ph sz="half" idx="2"/>
          </p:nvPr>
        </p:nvPicPr>
        <p:blipFill>
          <a:blip r:embed="rId3"/>
          <a:stretch/>
        </p:blipFill>
        <p:spPr bwMode="auto">
          <a:xfrm>
            <a:off x="6096000" y="3205229"/>
            <a:ext cx="5330825" cy="3412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 bwMode="auto">
          <a:xfrm>
            <a:off x="0" y="-1"/>
            <a:ext cx="12192000" cy="21812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800">
                <a:solidFill>
                  <a:schemeClr val="accent1">
                    <a:lumMod val="75000"/>
                  </a:schemeClr>
                </a:solidFill>
              </a:rPr>
              <a:t>Э</a:t>
            </a:r>
            <a:r>
              <a:rPr lang="ru-RU" sz="4800">
                <a:solidFill>
                  <a:schemeClr val="accent1">
                    <a:lumMod val="75000"/>
                  </a:schemeClr>
                </a:solidFill>
              </a:rPr>
              <a:t>волюция </a:t>
            </a:r>
            <a:r>
              <a:rPr lang="ru-RU" sz="4800">
                <a:solidFill>
                  <a:schemeClr val="accent1">
                    <a:lumMod val="75000"/>
                  </a:schemeClr>
                </a:solidFill>
              </a:rPr>
              <a:t>автомобилей</a:t>
            </a:r>
            <a:b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en-GB" sz="240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ru-RU" sz="31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Автомобили зволюционировали</a:t>
            </a:r>
            <a:r>
              <a:rPr lang="en-US" sz="31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, </a:t>
            </a:r>
            <a:r>
              <a:rPr lang="ru-RU" sz="31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чтобы стать намного лучше</a:t>
            </a:r>
            <a:r>
              <a:rPr lang="en-US" sz="31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,</a:t>
            </a:r>
            <a:r>
              <a:rPr lang="en-GB" sz="31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 </a:t>
            </a:r>
            <a:r>
              <a:rPr lang="ru-RU" sz="31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компактнее</a:t>
            </a:r>
            <a:r>
              <a:rPr lang="en-US" sz="31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, </a:t>
            </a:r>
            <a:r>
              <a:rPr lang="ru-RU" sz="31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экономичнее с точки зрения расхода топлива и экологичнее</a:t>
            </a:r>
            <a:br>
              <a:rPr lang="ru-RU" sz="2400"/>
            </a:br>
            <a:endParaRPr lang="en-GB" sz="2400"/>
          </a:p>
        </p:txBody>
      </p:sp>
      <p:pic>
        <p:nvPicPr>
          <p:cNvPr id="10" name="Content Placeholder 9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66992" y="1733550"/>
            <a:ext cx="12192000" cy="512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 bwMode="auto">
          <a:xfrm>
            <a:off x="676656" y="1904999"/>
            <a:ext cx="4181093" cy="85725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/>
              <a:t>пробки на дорогах</a:t>
            </a:r>
            <a:endParaRPr lang="en-GB" b="1"/>
          </a:p>
        </p:txBody>
      </p:sp>
      <p:pic>
        <p:nvPicPr>
          <p:cNvPr id="4" name="Content Placeholder 3"/>
          <p:cNvPicPr>
            <a:picLocks noChangeAspect="1" noGrp="1"/>
          </p:cNvPicPr>
          <p:nvPr>
            <p:ph sz="half" idx="2"/>
          </p:nvPr>
        </p:nvPicPr>
        <p:blipFill>
          <a:blip r:embed="rId2"/>
          <a:stretch/>
        </p:blipFill>
        <p:spPr bwMode="auto">
          <a:xfrm>
            <a:off x="236284" y="2682041"/>
            <a:ext cx="5103812" cy="404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 bwMode="auto">
          <a:xfrm>
            <a:off x="6416039" y="1904998"/>
            <a:ext cx="4918711" cy="85725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/>
              <a:t>скорая помощь застряла в пробке</a:t>
            </a:r>
            <a:endParaRPr lang="en-GB" b="1"/>
          </a:p>
        </p:txBody>
      </p:sp>
      <p:pic>
        <p:nvPicPr>
          <p:cNvPr id="9" name="Content Placeholder 8"/>
          <p:cNvPicPr>
            <a:picLocks noChangeAspect="1" noGrp="1"/>
          </p:cNvPicPr>
          <p:nvPr>
            <p:ph sz="quarter" idx="4"/>
          </p:nvPr>
        </p:nvPicPr>
        <p:blipFill>
          <a:blip r:embed="rId3"/>
          <a:stretch/>
        </p:blipFill>
        <p:spPr bwMode="auto">
          <a:xfrm>
            <a:off x="6096000" y="2924730"/>
            <a:ext cx="5629275" cy="384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ChangeArrowheads="1" noGrp="1"/>
          </p:cNvSpPr>
          <p:nvPr>
            <p:ph type="title"/>
          </p:nvPr>
        </p:nvSpPr>
        <p:spPr bwMode="auto">
          <a:xfrm>
            <a:off x="568171" y="367128"/>
            <a:ext cx="11367420" cy="145168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/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>
                <a:ln>
                  <a:noFill/>
                </a:ln>
                <a:solidFill>
                  <a:schemeClr val="accent1">
                    <a:lumMod val="75000"/>
                  </a:schemeClr>
                </a:solidFill>
              </a:rPr>
              <a:t>СКОПЛЕНИЕ ТРАНСПОРТНЫХ СРЕДСТВ ДАЖЕ НА ШИРОКИХ ДОРОГАХ </a:t>
            </a:r>
            <a:br>
              <a:rPr lang="en-GB" sz="3200" b="0" i="0" u="none" strike="noStrike" cap="none">
                <a:ln>
                  <a:noFill/>
                </a:ln>
                <a:solidFill>
                  <a:schemeClr val="accent1">
                    <a:lumMod val="75000"/>
                  </a:schemeClr>
                </a:solidFill>
              </a:rPr>
            </a:br>
            <a:br>
              <a:rPr lang="en-GB" sz="3200" b="0" i="0" u="none" strike="noStrike" cap="none">
                <a:ln>
                  <a:noFill/>
                </a:ln>
                <a:solidFill>
                  <a:schemeClr val="accent1">
                    <a:lumMod val="75000"/>
                  </a:schemeClr>
                </a:solidFill>
              </a:rPr>
            </a:br>
            <a:endParaRPr lang="ru-RU" sz="3200" b="0" i="0" u="none" strike="noStrike" cap="none">
              <a:ln>
                <a:noFill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flying cars">
            <a:hlinkClick r:id="" action="ppaction://media"/>
          </p:cNvPr>
          <p:cNvPicPr>
            <a:picLocks noChangeAspect="1" noGrp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809816" y="1461042"/>
            <a:ext cx="10687776" cy="465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ChangeArrowheads="1" noGrp="1"/>
          </p:cNvSpPr>
          <p:nvPr>
            <p:ph type="title"/>
          </p:nvPr>
        </p:nvSpPr>
        <p:spPr bwMode="auto">
          <a:xfrm>
            <a:off x="115411" y="160274"/>
            <a:ext cx="12076589" cy="145168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/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480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ru-RU" sz="4800" b="0" i="0" u="none" strike="noStrike" cap="none">
                <a:ln>
                  <a:noFill/>
                </a:ln>
                <a:solidFill>
                  <a:schemeClr val="accent1">
                    <a:lumMod val="75000"/>
                  </a:schemeClr>
                </a:solidFill>
              </a:rPr>
              <a:t>спользование </a:t>
            </a:r>
            <a:r>
              <a:rPr lang="ru-RU" sz="4800" b="0" i="0" u="none" strike="noStrike" cap="none">
                <a:ln>
                  <a:noFill/>
                </a:ln>
                <a:solidFill>
                  <a:schemeClr val="accent1">
                    <a:lumMod val="75000"/>
                  </a:schemeClr>
                </a:solidFill>
              </a:rPr>
              <a:t>пространства над Землей</a:t>
            </a:r>
            <a:br>
              <a:rPr lang="en-GB" sz="4800" b="0" i="0" u="none" strike="noStrike" cap="none">
                <a:ln>
                  <a:noFill/>
                </a:ln>
                <a:solidFill>
                  <a:schemeClr val="accent1">
                    <a:lumMod val="75000"/>
                  </a:schemeClr>
                </a:solidFill>
              </a:rPr>
            </a:br>
            <a:endParaRPr lang="ru-RU" sz="4800" b="0" i="0" u="none" strike="noStrike" cap="none">
              <a:ln>
                <a:noFill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 flipV="1">
            <a:off x="657224" y="438149"/>
            <a:ext cx="10772775" cy="61383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GB"/>
          </a:p>
        </p:txBody>
      </p:sp>
      <p:pic>
        <p:nvPicPr>
          <p:cNvPr id="4" name="Content Placeholder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671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ChangeArrowheads="1" noGrp="1"/>
          </p:cNvSpPr>
          <p:nvPr>
            <p:ph type="title"/>
          </p:nvPr>
        </p:nvSpPr>
        <p:spPr bwMode="auto">
          <a:xfrm>
            <a:off x="1449002" y="184548"/>
            <a:ext cx="9915525" cy="71302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/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4800">
                <a:solidFill>
                  <a:schemeClr val="accent1">
                    <a:lumMod val="75000"/>
                  </a:schemeClr>
                </a:solidFill>
              </a:rPr>
              <a:t>К</a:t>
            </a:r>
            <a:r>
              <a:rPr lang="ru-RU" sz="4800" b="0" i="0" u="none" strike="noStrike" cap="none">
                <a:ln>
                  <a:noFill/>
                </a:ln>
                <a:solidFill>
                  <a:schemeClr val="accent1">
                    <a:lumMod val="75000"/>
                  </a:schemeClr>
                </a:solidFill>
              </a:rPr>
              <a:t>ак </a:t>
            </a:r>
            <a:r>
              <a:rPr lang="ru-RU" sz="4800" b="0" i="0" u="none" strike="noStrike" cap="none">
                <a:ln>
                  <a:noFill/>
                </a:ln>
                <a:solidFill>
                  <a:schemeClr val="accent1">
                    <a:lumMod val="75000"/>
                  </a:schemeClr>
                </a:solidFill>
              </a:rPr>
              <a:t>эти машины могут летать </a:t>
            </a:r>
            <a:endParaRPr/>
          </a:p>
        </p:txBody>
      </p:sp>
      <p:pic>
        <p:nvPicPr>
          <p:cNvPr id="12" name="Content Placeholder 11"/>
          <p:cNvPicPr>
            <a:picLocks noChangeAspect="1" noGrp="1"/>
          </p:cNvPicPr>
          <p:nvPr>
            <p:ph sz="half" idx="2"/>
          </p:nvPr>
        </p:nvPicPr>
        <p:blipFill>
          <a:blip r:embed="rId2"/>
          <a:stretch/>
        </p:blipFill>
        <p:spPr bwMode="auto">
          <a:xfrm>
            <a:off x="826292" y="4264563"/>
            <a:ext cx="3902867" cy="259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2"/>
          <p:cNvSpPr>
            <a:spLocks noChangeArrowheads="1" noGrp="1"/>
          </p:cNvSpPr>
          <p:nvPr>
            <p:ph type="body" sz="quarter" idx="4294967295"/>
          </p:nvPr>
        </p:nvSpPr>
        <p:spPr bwMode="auto">
          <a:xfrm>
            <a:off x="5029200" y="1708150"/>
            <a:ext cx="7162800" cy="495935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/>
            <a:spAutoFit/>
          </a:bodyPr>
          <a:lstStyle/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r>
              <a:rPr lang="ru-RU" sz="3600" i="0" u="none" strike="noStrike" cap="none">
                <a:ln>
                  <a:noFill/>
                </a:ln>
                <a:solidFill>
                  <a:srgbClr val="202124"/>
                </a:solidFill>
                <a:latin typeface="Arial"/>
                <a:cs typeface="Arial"/>
              </a:rPr>
              <a:t>рама из углеродного волокна</a:t>
            </a:r>
            <a:endParaRPr lang="en-GB" sz="3600" i="0" u="none" strike="noStrike" cap="none">
              <a:ln>
                <a:noFill/>
              </a:ln>
              <a:solidFill>
                <a:srgbClr val="202124"/>
              </a:solidFill>
              <a:latin typeface="Arial"/>
              <a:cs typeface="Arial"/>
            </a:endParaRPr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en-GB" sz="3600" i="0" u="none" strike="noStrike" cap="none">
              <a:ln>
                <a:noFill/>
              </a:ln>
              <a:solidFill>
                <a:srgbClr val="202124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ru-RU" sz="3600" i="0" u="none" strike="noStrike" cap="none">
                <a:ln>
                  <a:noFill/>
                </a:ln>
                <a:solidFill>
                  <a:srgbClr val="202124"/>
                </a:solidFill>
                <a:latin typeface="Arial"/>
                <a:cs typeface="Arial"/>
              </a:rPr>
              <a:t>питание от литий-ионного аккумулятора</a:t>
            </a:r>
            <a:r>
              <a:rPr lang="ru-RU" sz="360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GB" sz="360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endParaRPr lang="en-GB" sz="3600" i="0" u="none" strike="noStrike" cap="none">
              <a:ln>
                <a:noFill/>
              </a:ln>
              <a:solidFill>
                <a:srgbClr val="202124"/>
              </a:solidFill>
              <a:latin typeface="Arial"/>
              <a:cs typeface="Arial"/>
            </a:endParaRPr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r>
              <a:rPr lang="ru-RU" sz="360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вентиляторы со встречным</a:t>
            </a:r>
            <a:endParaRPr lang="en-GB" sz="360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GB" sz="36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360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360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360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вращением в каждом крыле</a:t>
            </a:r>
            <a:endParaRPr lang="en-GB" sz="360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GB" sz="360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r>
              <a:rPr lang="ru-RU" sz="360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автопилот</a:t>
            </a:r>
            <a:endParaRPr/>
          </a:p>
        </p:txBody>
      </p:sp>
      <p:pic>
        <p:nvPicPr>
          <p:cNvPr id="10" name="Content Placeholder 9"/>
          <p:cNvPicPr>
            <a:picLocks noChangeAspect="1" noGrp="1"/>
          </p:cNvPicPr>
          <p:nvPr>
            <p:ph sz="half" idx="1"/>
          </p:nvPr>
        </p:nvPicPr>
        <p:blipFill>
          <a:blip r:embed="rId3"/>
          <a:stretch/>
        </p:blipFill>
        <p:spPr bwMode="auto">
          <a:xfrm>
            <a:off x="826292" y="1115241"/>
            <a:ext cx="3810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49000">
              <a:schemeClr val="accent1"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52500" y="104775"/>
            <a:ext cx="10677525" cy="14192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800"/>
              <a:t>Б</a:t>
            </a:r>
            <a:r>
              <a:rPr lang="ru-RU" sz="4800"/>
              <a:t>езопасность </a:t>
            </a:r>
            <a:r>
              <a:rPr lang="ru-RU" sz="4800"/>
              <a:t>летающего автомобиля</a:t>
            </a:r>
            <a:endParaRPr lang="en-GB" sz="4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/>
        <p:txBody>
          <a:bodyPr>
            <a:noAutofit/>
          </a:bodyPr>
          <a:lstStyle/>
          <a:p>
            <a:pPr algn="ctr">
              <a:defRPr/>
            </a:pPr>
            <a:r>
              <a:rPr lang="ru-RU" sz="2800" b="1">
                <a:latin typeface="+mn-lt"/>
              </a:rPr>
              <a:t>Датчики </a:t>
            </a:r>
            <a:r>
              <a:rPr lang="en-GB" sz="2800" b="1">
                <a:latin typeface="+mn-lt"/>
              </a:rPr>
              <a:t>(</a:t>
            </a:r>
            <a:r>
              <a:rPr lang="ru-RU" sz="2800" b="1">
                <a:latin typeface="+mn-lt"/>
              </a:rPr>
              <a:t>LIDAR</a:t>
            </a:r>
            <a:r>
              <a:rPr lang="en-GB" sz="2800" b="1">
                <a:latin typeface="+mn-lt"/>
              </a:rPr>
              <a:t>)</a:t>
            </a:r>
            <a:r>
              <a:rPr lang="ru-RU" sz="2800" b="1">
                <a:latin typeface="+mn-lt"/>
              </a:rPr>
              <a:t> для избегания препятствий</a:t>
            </a:r>
            <a:endParaRPr lang="en-GB" sz="2800" b="1">
              <a:latin typeface="+mn-lt"/>
            </a:endParaRPr>
          </a:p>
        </p:txBody>
      </p:sp>
      <p:pic>
        <p:nvPicPr>
          <p:cNvPr id="8" name="Content Placeholder 7"/>
          <p:cNvPicPr>
            <a:picLocks noChangeAspect="1" noGrp="1"/>
          </p:cNvPicPr>
          <p:nvPr>
            <p:ph sz="half" idx="2"/>
          </p:nvPr>
        </p:nvPicPr>
        <p:blipFill>
          <a:blip r:embed="rId2"/>
          <a:stretch/>
        </p:blipFill>
        <p:spPr bwMode="auto">
          <a:xfrm>
            <a:off x="323500" y="3049798"/>
            <a:ext cx="5233081" cy="330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400800" y="2038435"/>
            <a:ext cx="5229225" cy="72237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/>
              <a:t>парашют для аварийного приземления</a:t>
            </a:r>
            <a:endParaRPr lang="en-GB" sz="2800" b="1"/>
          </a:p>
        </p:txBody>
      </p:sp>
      <p:pic>
        <p:nvPicPr>
          <p:cNvPr id="10" name="Content Placeholder 9"/>
          <p:cNvPicPr>
            <a:picLocks noChangeAspect="1" noGrp="1"/>
          </p:cNvPicPr>
          <p:nvPr>
            <p:ph sz="quarter" idx="4"/>
          </p:nvPr>
        </p:nvPicPr>
        <p:blipFill>
          <a:blip r:embed="rId3"/>
          <a:stretch/>
        </p:blipFill>
        <p:spPr bwMode="auto">
          <a:xfrm>
            <a:off x="6096000" y="3049798"/>
            <a:ext cx="5661025" cy="343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49000">
              <a:schemeClr val="accent1"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44576" y="0"/>
            <a:ext cx="10885423" cy="116112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80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sz="4800">
                <a:solidFill>
                  <a:schemeClr val="accent1">
                    <a:lumMod val="75000"/>
                  </a:schemeClr>
                </a:solidFill>
              </a:rPr>
              <a:t>рименение </a:t>
            </a:r>
            <a:r>
              <a:rPr lang="ru-RU" sz="4800">
                <a:solidFill>
                  <a:schemeClr val="accent1">
                    <a:lumMod val="75000"/>
                  </a:schemeClr>
                </a:solidFill>
              </a:rPr>
              <a:t>летающих автомобилей в будущем</a:t>
            </a:r>
            <a:endParaRPr lang="en-GB" sz="4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43663" y="1591598"/>
            <a:ext cx="4448175" cy="116112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/>
              <a:t>С</a:t>
            </a:r>
            <a:r>
              <a:rPr lang="ru-RU" sz="2800" b="1"/>
              <a:t>корая </a:t>
            </a:r>
            <a:r>
              <a:rPr lang="ru-RU" sz="2800" b="1"/>
              <a:t>медицинская помощь</a:t>
            </a:r>
            <a:endParaRPr lang="en-GB" sz="2800" b="1"/>
          </a:p>
        </p:txBody>
      </p:sp>
      <p:pic>
        <p:nvPicPr>
          <p:cNvPr id="8" name="Content Placeholder 7"/>
          <p:cNvPicPr>
            <a:picLocks noChangeAspect="1" noGrp="1"/>
          </p:cNvPicPr>
          <p:nvPr>
            <p:ph sz="half" idx="2"/>
          </p:nvPr>
        </p:nvPicPr>
        <p:blipFill>
          <a:blip r:embed="rId2"/>
          <a:stretch/>
        </p:blipFill>
        <p:spPr bwMode="auto">
          <a:xfrm>
            <a:off x="6389053" y="3022541"/>
            <a:ext cx="5443935" cy="3022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5200" y="1591598"/>
            <a:ext cx="3733800" cy="116112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/>
              <a:t>вооруженные силы и оборона</a:t>
            </a:r>
            <a:endParaRPr lang="en-GB" sz="2800" b="1"/>
          </a:p>
        </p:txBody>
      </p:sp>
      <p:pic>
        <p:nvPicPr>
          <p:cNvPr id="10" name="Content Placeholder 9"/>
          <p:cNvPicPr>
            <a:picLocks noChangeAspect="1" noGrp="1"/>
          </p:cNvPicPr>
          <p:nvPr>
            <p:ph sz="quarter" idx="4"/>
          </p:nvPr>
        </p:nvPicPr>
        <p:blipFill>
          <a:blip r:embed="rId3"/>
          <a:stretch/>
        </p:blipFill>
        <p:spPr bwMode="auto">
          <a:xfrm>
            <a:off x="348216" y="3022541"/>
            <a:ext cx="5639071" cy="3022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Arial"/>
        <a:cs typeface="Arial"/>
      </a:majorFont>
      <a:minorFont>
        <a:latin typeface="Calibri Light"/>
        <a:ea typeface="Arial"/>
        <a:cs typeface="Arial"/>
      </a:minorFont>
    </a:fontScheme>
    <a:fmtScheme name="Metropolitan">
      <a:fillStyleLst>
        <a:solidFill>
          <a:schemeClr val="phClr"/>
        </a:solidFill>
        <a:gradFill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R7-Office/7.2.0.134</Application>
  <DocSecurity>0</DocSecurity>
  <PresentationFormat>Широкоэкранный</PresentationFormat>
  <Paragraphs>0</Paragraphs>
  <Slides>13</Slides>
  <Notes>13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Wesley Simbi</cp:lastModifiedBy>
  <cp:revision>2</cp:revision>
  <dcterms:created xsi:type="dcterms:W3CDTF">2023-03-21T07:53:51Z</dcterms:created>
  <dcterms:modified xsi:type="dcterms:W3CDTF">2023-05-05T14:13:08Z</dcterms:modified>
  <cp:category/>
  <cp:contentStatus/>
  <cp:version/>
</cp:coreProperties>
</file>