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3"/>
  </p:notesMasterIdLst>
  <p:sldIdLst>
    <p:sldId id="337" r:id="rId2"/>
    <p:sldId id="345" r:id="rId3"/>
    <p:sldId id="259" r:id="rId4"/>
    <p:sldId id="336" r:id="rId5"/>
    <p:sldId id="338" r:id="rId6"/>
    <p:sldId id="339" r:id="rId7"/>
    <p:sldId id="340" r:id="rId8"/>
    <p:sldId id="325" r:id="rId9"/>
    <p:sldId id="341" r:id="rId10"/>
    <p:sldId id="344" r:id="rId11"/>
    <p:sldId id="289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484"/>
    <a:srgbClr val="335B74"/>
    <a:srgbClr val="517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4890" autoAdjust="0"/>
  </p:normalViewPr>
  <p:slideViewPr>
    <p:cSldViewPr snapToGrid="0">
      <p:cViewPr varScale="1">
        <p:scale>
          <a:sx n="54" d="100"/>
          <a:sy n="54" d="100"/>
        </p:scale>
        <p:origin x="7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696E4-E96D-4B3D-BECE-4E0846A49964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F86CB-CDC0-4E06-A333-C2E5844E7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42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F86CB-CDC0-4E06-A333-C2E5844E76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541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Время GPS – это момент расч</a:t>
            </a:r>
            <a:r>
              <a:rPr lang="ru-RU" b="1" dirty="0" smtClean="0"/>
              <a:t>ё</a:t>
            </a:r>
            <a:r>
              <a:rPr lang="ru-RU" dirty="0" smtClean="0"/>
              <a:t>та навигационного решения 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Программируемая пользователем вентильная матрица (FPGA)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13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48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44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92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39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88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888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51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455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86CB-CDC0-4E06-A333-C2E5844E769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69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1550-273F-4C78-8324-1DB8623B4730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AAB-E8F4-4A98-A711-E7C44768F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803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1550-273F-4C78-8324-1DB8623B4730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AAB-E8F4-4A98-A711-E7C44768F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438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1550-273F-4C78-8324-1DB8623B4730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AAB-E8F4-4A98-A711-E7C44768F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20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1550-273F-4C78-8324-1DB8623B4730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AAB-E8F4-4A98-A711-E7C44768F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4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1550-273F-4C78-8324-1DB8623B4730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AAB-E8F4-4A98-A711-E7C44768F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4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1550-273F-4C78-8324-1DB8623B4730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AAB-E8F4-4A98-A711-E7C44768F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0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1550-273F-4C78-8324-1DB8623B4730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AAB-E8F4-4A98-A711-E7C44768F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09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1550-273F-4C78-8324-1DB8623B4730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AAB-E8F4-4A98-A711-E7C44768F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612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1550-273F-4C78-8324-1DB8623B4730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AAB-E8F4-4A98-A711-E7C44768F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6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1550-273F-4C78-8324-1DB8623B4730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AAB-E8F4-4A98-A711-E7C44768F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143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1550-273F-4C78-8324-1DB8623B4730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AAB-E8F4-4A98-A711-E7C44768F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132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F1550-273F-4C78-8324-1DB8623B4730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85AAB-E8F4-4A98-A711-E7C44768F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1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>
            <a:off x="6490812" y="3529489"/>
            <a:ext cx="643890" cy="913448"/>
          </a:xfrm>
          <a:prstGeom prst="rtTriangl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F0502020204030204"/>
              <a:cs typeface="+mn-ea"/>
              <a:sym typeface="+mn-lt"/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5615940" y="139542"/>
            <a:ext cx="491014" cy="714851"/>
          </a:xfrm>
          <a:prstGeom prst="rtTriangle">
            <a:avLst/>
          </a:prstGeom>
          <a:solidFill>
            <a:srgbClr val="517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F0502020204030204"/>
              <a:cs typeface="+mn-ea"/>
              <a:sym typeface="+mn-lt"/>
            </a:endParaRPr>
          </a:p>
        </p:txBody>
      </p:sp>
      <p:pic>
        <p:nvPicPr>
          <p:cNvPr id="3" name="图片 2" descr="33af44c9fe23df8286f99d06e678fd1b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5718334" y="-37623"/>
            <a:ext cx="4018121" cy="3860006"/>
          </a:xfrm>
          <a:prstGeom prst="rect">
            <a:avLst/>
          </a:prstGeom>
        </p:spPr>
      </p:pic>
      <p:sp>
        <p:nvSpPr>
          <p:cNvPr id="4" name="等腰三角形 3"/>
          <p:cNvSpPr/>
          <p:nvPr/>
        </p:nvSpPr>
        <p:spPr>
          <a:xfrm rot="10800000">
            <a:off x="5539264" y="1892380"/>
            <a:ext cx="702945" cy="433388"/>
          </a:xfrm>
          <a:prstGeom prst="triangle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F0502020204030204"/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10800000">
            <a:off x="5429250" y="2809875"/>
            <a:ext cx="289084" cy="434340"/>
          </a:xfrm>
          <a:prstGeom prst="rtTriangle">
            <a:avLst/>
          </a:prstGeom>
          <a:solidFill>
            <a:srgbClr val="33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F0502020204030204"/>
              <a:cs typeface="+mn-ea"/>
              <a:sym typeface="+mn-lt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5737860" y="3529489"/>
            <a:ext cx="504349" cy="292894"/>
          </a:xfrm>
          <a:prstGeom prst="triangle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F0502020204030204"/>
              <a:cs typeface="+mn-ea"/>
              <a:sym typeface="+mn-lt"/>
            </a:endParaRPr>
          </a:p>
        </p:txBody>
      </p:sp>
      <p:sp>
        <p:nvSpPr>
          <p:cNvPr id="8" name="直角三角形 7"/>
          <p:cNvSpPr/>
          <p:nvPr/>
        </p:nvSpPr>
        <p:spPr>
          <a:xfrm>
            <a:off x="6812757" y="3822383"/>
            <a:ext cx="289084" cy="434340"/>
          </a:xfrm>
          <a:prstGeom prst="rtTriangle">
            <a:avLst/>
          </a:prstGeom>
          <a:solidFill>
            <a:srgbClr val="33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F0502020204030204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80" y="1203826"/>
            <a:ext cx="51159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12115" algn="ctr">
              <a:defRPr/>
            </a:pPr>
            <a:r>
              <a:rPr lang="ru-RU" altLang="zh-CN" sz="2800" b="1" dirty="0">
                <a:solidFill>
                  <a:srgbClr val="335B74"/>
                </a:solidFill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Синхронизация в гибридных навигационных </a:t>
            </a:r>
            <a:r>
              <a:rPr lang="ru-RU" altLang="zh-CN" sz="2800" b="1" dirty="0" smtClean="0">
                <a:solidFill>
                  <a:srgbClr val="335B74"/>
                </a:solidFill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системах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335B74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3418" y="4331849"/>
            <a:ext cx="6481285" cy="397669"/>
          </a:xfrm>
          <a:prstGeom prst="rect">
            <a:avLst/>
          </a:prstGeom>
          <a:solidFill>
            <a:srgbClr val="33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F0502020204030204"/>
              <a:cs typeface="+mn-ea"/>
              <a:sym typeface="+mn-lt"/>
            </a:endParaRPr>
          </a:p>
        </p:txBody>
      </p:sp>
      <p:sp>
        <p:nvSpPr>
          <p:cNvPr id="2" name="等腰三角形 1"/>
          <p:cNvSpPr/>
          <p:nvPr/>
        </p:nvSpPr>
        <p:spPr>
          <a:xfrm rot="10800000">
            <a:off x="4697730" y="79534"/>
            <a:ext cx="1234440" cy="834390"/>
          </a:xfrm>
          <a:prstGeom prst="triangle">
            <a:avLst/>
          </a:prstGeom>
          <a:noFill/>
          <a:ln>
            <a:solidFill>
              <a:srgbClr val="5171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F0502020204030204"/>
              <a:cs typeface="+mn-ea"/>
              <a:sym typeface="+mn-lt"/>
            </a:endParaRPr>
          </a:p>
        </p:txBody>
      </p:sp>
      <p:sp>
        <p:nvSpPr>
          <p:cNvPr id="30" name="矩形 2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683418" y="4361518"/>
            <a:ext cx="648128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i="1" dirty="0">
                <a:solidFill>
                  <a:prstClr val="white"/>
                </a:solidFill>
                <a:cs typeface="+mn-ea"/>
                <a:sym typeface="+mn-lt"/>
              </a:rPr>
              <a:t>Преподаватели: Насруллаев И.Н., Косицына Е.Ф.</a:t>
            </a:r>
            <a:endParaRPr lang="zh-CN" altLang="en-US" sz="2000" b="1" i="1" dirty="0">
              <a:solidFill>
                <a:prstClr val="white"/>
              </a:solidFill>
              <a:cs typeface="+mn-ea"/>
              <a:sym typeface="+mn-lt"/>
            </a:endParaRPr>
          </a:p>
          <a:p>
            <a:pPr lvl="0" algn="ctr">
              <a:defRPr/>
            </a:pPr>
            <a:endParaRPr lang="zh-CN" altLang="zh-CN" b="1" i="1" dirty="0">
              <a:solidFill>
                <a:prstClr val="white"/>
              </a:solidFill>
              <a:latin typeface="字魂58号-创中黑" panose="020F03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C83E4955-DB7B-4B07-AEA2-18F7D105D268}"/>
              </a:ext>
            </a:extLst>
          </p:cNvPr>
          <p:cNvSpPr/>
          <p:nvPr/>
        </p:nvSpPr>
        <p:spPr>
          <a:xfrm>
            <a:off x="683418" y="3857122"/>
            <a:ext cx="6481285" cy="397669"/>
          </a:xfrm>
          <a:prstGeom prst="rect">
            <a:avLst/>
          </a:prstGeom>
          <a:solidFill>
            <a:srgbClr val="33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F0502020204030204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8531CE4F-2E04-4642-9C9D-EB3A6C695766}"/>
              </a:ext>
            </a:extLst>
          </p:cNvPr>
          <p:cNvSpPr txBox="1"/>
          <p:nvPr/>
        </p:nvSpPr>
        <p:spPr>
          <a:xfrm>
            <a:off x="683418" y="3875074"/>
            <a:ext cx="64812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i="1" dirty="0">
                <a:solidFill>
                  <a:prstClr val="white"/>
                </a:solidFill>
                <a:latin typeface="字魂58号-创中黑" panose="020F0302020204030204"/>
                <a:cs typeface="+mn-ea"/>
                <a:sym typeface="+mn-lt"/>
              </a:rPr>
              <a:t>Слушатель: Исса Мохаммад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" cy="11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7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356" y="1839077"/>
            <a:ext cx="1920548" cy="243107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0" y="4764643"/>
            <a:ext cx="9144000" cy="369332"/>
            <a:chOff x="0" y="4764643"/>
            <a:chExt cx="9144000" cy="369332"/>
          </a:xfrm>
        </p:grpSpPr>
        <p:sp>
          <p:nvSpPr>
            <p:cNvPr id="8" name="矩形 7"/>
            <p:cNvSpPr/>
            <p:nvPr/>
          </p:nvSpPr>
          <p:spPr>
            <a:xfrm>
              <a:off x="0" y="4804648"/>
              <a:ext cx="9144000" cy="2819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602980" y="4764643"/>
              <a:ext cx="541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10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TextBox 16">
            <a:extLst>
              <a:ext uri="{FF2B5EF4-FFF2-40B4-BE49-F238E27FC236}">
                <a16:creationId xmlns="" xmlns:a16="http://schemas.microsoft.com/office/drawing/2014/main" id="{162C4896-1C6A-4723-8A42-AEAB7D7E2870}"/>
              </a:ext>
            </a:extLst>
          </p:cNvPr>
          <p:cNvSpPr txBox="1"/>
          <p:nvPr/>
        </p:nvSpPr>
        <p:spPr>
          <a:xfrm>
            <a:off x="868427" y="1029267"/>
            <a:ext cx="7936525" cy="3018003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marL="285750" indent="-285750" algn="just" fontAlgn="ctr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ru-RU" dirty="0" smtClean="0"/>
              <a:t>Новое </a:t>
            </a:r>
            <a:r>
              <a:rPr lang="ru-RU" dirty="0"/>
              <a:t>решение для синхронизации времени: на основе </a:t>
            </a:r>
            <a:r>
              <a:rPr lang="ru-RU" dirty="0">
                <a:solidFill>
                  <a:srgbClr val="FF0000"/>
                </a:solidFill>
              </a:rPr>
              <a:t>FPGA</a:t>
            </a:r>
            <a:r>
              <a:rPr lang="ru-RU" dirty="0"/>
              <a:t> с использованием </a:t>
            </a:r>
            <a:r>
              <a:rPr lang="ru-RU" dirty="0">
                <a:solidFill>
                  <a:srgbClr val="FF0000"/>
                </a:solidFill>
              </a:rPr>
              <a:t>искусственного интеллекта </a:t>
            </a:r>
            <a:r>
              <a:rPr lang="ru-RU" dirty="0"/>
              <a:t>(нейронных сетей) и </a:t>
            </a:r>
            <a:r>
              <a:rPr lang="ru-RU" dirty="0" smtClean="0">
                <a:solidFill>
                  <a:srgbClr val="FF0000"/>
                </a:solidFill>
              </a:rPr>
              <a:t>времени </a:t>
            </a:r>
            <a:r>
              <a:rPr lang="en-US" dirty="0">
                <a:solidFill>
                  <a:srgbClr val="FF0000"/>
                </a:solidFill>
              </a:rPr>
              <a:t>GPS.</a:t>
            </a:r>
            <a:endParaRPr lang="en-US" dirty="0"/>
          </a:p>
          <a:p>
            <a:pPr marL="285750" indent="-285750" algn="just" fontAlgn="ctr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sz="1600" dirty="0"/>
          </a:p>
          <a:p>
            <a:pPr algn="just" fontAlgn="ctr">
              <a:lnSpc>
                <a:spcPct val="150000"/>
              </a:lnSpc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 </a:t>
            </a:r>
            <a:endParaRPr lang="ru-RU" sz="1600" dirty="0" smtClean="0"/>
          </a:p>
          <a:p>
            <a:pPr algn="just" fontAlgn="ctr">
              <a:lnSpc>
                <a:spcPct val="150000"/>
              </a:lnSpc>
            </a:pPr>
            <a:r>
              <a:rPr lang="en-US" sz="1600" dirty="0" smtClean="0"/>
              <a:t>                </a:t>
            </a:r>
          </a:p>
          <a:p>
            <a:pPr algn="just" fontAlgn="ctr">
              <a:lnSpc>
                <a:spcPct val="150000"/>
              </a:lnSpc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</a:t>
            </a:r>
            <a:r>
              <a:rPr lang="en-US" sz="2800" b="1" dirty="0" smtClean="0"/>
              <a:t>+                                         =</a:t>
            </a:r>
            <a:endParaRPr lang="en-US" sz="1600" b="1" dirty="0" smtClean="0"/>
          </a:p>
          <a:p>
            <a:pPr marL="285750" indent="-285750" algn="just" fontAlgn="ctr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sz="1600" dirty="0" smtClean="0"/>
          </a:p>
          <a:p>
            <a:pPr marL="285750" indent="-285750" algn="just" fontAlgn="ctr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600" dirty="0"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F60FA353-4366-4AB1-B88C-5BC83B110177}"/>
              </a:ext>
            </a:extLst>
          </p:cNvPr>
          <p:cNvGrpSpPr/>
          <p:nvPr/>
        </p:nvGrpSpPr>
        <p:grpSpPr>
          <a:xfrm>
            <a:off x="-2442" y="153138"/>
            <a:ext cx="9144000" cy="457200"/>
            <a:chOff x="0" y="133350"/>
            <a:chExt cx="9144000" cy="457200"/>
          </a:xfrm>
        </p:grpSpPr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B1E9E7FF-FADA-423F-B767-D6A49279DB26}"/>
                </a:ext>
              </a:extLst>
            </p:cNvPr>
            <p:cNvSpPr/>
            <p:nvPr/>
          </p:nvSpPr>
          <p:spPr>
            <a:xfrm>
              <a:off x="0" y="133350"/>
              <a:ext cx="914400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="" xmlns:a16="http://schemas.microsoft.com/office/drawing/2014/main" id="{6EF96A9D-3752-466B-A7EB-BEEF250B31AC}"/>
                </a:ext>
              </a:extLst>
            </p:cNvPr>
            <p:cNvSpPr/>
            <p:nvPr/>
          </p:nvSpPr>
          <p:spPr>
            <a:xfrm>
              <a:off x="6976110" y="259199"/>
              <a:ext cx="295275" cy="29527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27ADEB62-52F8-4DA3-8861-FEF3760F9A0F}"/>
                </a:ext>
              </a:extLst>
            </p:cNvPr>
            <p:cNvSpPr/>
            <p:nvPr/>
          </p:nvSpPr>
          <p:spPr>
            <a:xfrm>
              <a:off x="7378661" y="259199"/>
              <a:ext cx="295275" cy="29527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E27698CF-0F37-4A98-9791-B0AF84E568A5}"/>
                </a:ext>
              </a:extLst>
            </p:cNvPr>
            <p:cNvSpPr/>
            <p:nvPr/>
          </p:nvSpPr>
          <p:spPr>
            <a:xfrm>
              <a:off x="7757399" y="259199"/>
              <a:ext cx="295275" cy="29527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BA67ECB7-B34E-4C63-98D7-D393E078CB17}"/>
                </a:ext>
              </a:extLst>
            </p:cNvPr>
            <p:cNvSpPr/>
            <p:nvPr/>
          </p:nvSpPr>
          <p:spPr>
            <a:xfrm>
              <a:off x="8498995" y="259199"/>
              <a:ext cx="295275" cy="29527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476997FB-31E5-4C67-A2A5-E335671B4C58}"/>
                </a:ext>
              </a:extLst>
            </p:cNvPr>
            <p:cNvSpPr/>
            <p:nvPr/>
          </p:nvSpPr>
          <p:spPr>
            <a:xfrm>
              <a:off x="8136158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椭圆 35">
            <a:extLst>
              <a:ext uri="{FF2B5EF4-FFF2-40B4-BE49-F238E27FC236}">
                <a16:creationId xmlns="" xmlns:a16="http://schemas.microsoft.com/office/drawing/2014/main" id="{101E6418-6C9F-4CD7-AE5D-619103063D5D}"/>
              </a:ext>
            </a:extLst>
          </p:cNvPr>
          <p:cNvSpPr/>
          <p:nvPr/>
        </p:nvSpPr>
        <p:spPr>
          <a:xfrm>
            <a:off x="247058" y="189345"/>
            <a:ext cx="384810" cy="3848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accent4"/>
                </a:solidFill>
                <a:cs typeface="+mn-ea"/>
                <a:sym typeface="+mn-lt"/>
              </a:rPr>
              <a:t>5</a:t>
            </a:r>
            <a:endParaRPr lang="zh-CN" altLang="en-US" sz="20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3E8FD004-3158-4E2E-826E-88A20858FED2}"/>
              </a:ext>
            </a:extLst>
          </p:cNvPr>
          <p:cNvSpPr/>
          <p:nvPr/>
        </p:nvSpPr>
        <p:spPr>
          <a:xfrm>
            <a:off x="2462686" y="155191"/>
            <a:ext cx="45719" cy="453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87B0204D-D3C9-4C24-AB30-17D021F174A9}"/>
              </a:ext>
            </a:extLst>
          </p:cNvPr>
          <p:cNvSpPr/>
          <p:nvPr/>
        </p:nvSpPr>
        <p:spPr>
          <a:xfrm>
            <a:off x="631868" y="171421"/>
            <a:ext cx="1555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000" b="1" dirty="0">
                <a:solidFill>
                  <a:schemeClr val="bg1"/>
                </a:solidFill>
                <a:cs typeface="+mn-ea"/>
                <a:sym typeface="+mn-lt"/>
              </a:rPr>
              <a:t>Заключение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91" y="2670264"/>
            <a:ext cx="2867025" cy="15906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45" y="2409404"/>
            <a:ext cx="3030876" cy="222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3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>
            <a:off x="6520815" y="3514725"/>
            <a:ext cx="643890" cy="913448"/>
          </a:xfrm>
          <a:prstGeom prst="rtTriangl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5615940" y="139542"/>
            <a:ext cx="491014" cy="714851"/>
          </a:xfrm>
          <a:prstGeom prst="rtTriangle">
            <a:avLst/>
          </a:prstGeom>
          <a:solidFill>
            <a:srgbClr val="517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图片 2" descr="33af44c9fe23df8286f99d06e678fd1b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5718334" y="-37623"/>
            <a:ext cx="4018121" cy="3860006"/>
          </a:xfrm>
          <a:prstGeom prst="rect">
            <a:avLst/>
          </a:prstGeom>
        </p:spPr>
      </p:pic>
      <p:sp>
        <p:nvSpPr>
          <p:cNvPr id="4" name="等腰三角形 3"/>
          <p:cNvSpPr/>
          <p:nvPr/>
        </p:nvSpPr>
        <p:spPr>
          <a:xfrm rot="10800000">
            <a:off x="5539264" y="1907857"/>
            <a:ext cx="702945" cy="433388"/>
          </a:xfrm>
          <a:prstGeom prst="triangle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10800000">
            <a:off x="5429250" y="2809875"/>
            <a:ext cx="289084" cy="434340"/>
          </a:xfrm>
          <a:prstGeom prst="rtTriangle">
            <a:avLst/>
          </a:prstGeom>
          <a:solidFill>
            <a:srgbClr val="33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5737860" y="3529489"/>
            <a:ext cx="504349" cy="292894"/>
          </a:xfrm>
          <a:prstGeom prst="triangle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8" name="直角三角形 7"/>
          <p:cNvSpPr/>
          <p:nvPr/>
        </p:nvSpPr>
        <p:spPr>
          <a:xfrm>
            <a:off x="6812757" y="3822383"/>
            <a:ext cx="289084" cy="434340"/>
          </a:xfrm>
          <a:prstGeom prst="rtTriangle">
            <a:avLst/>
          </a:prstGeom>
          <a:solidFill>
            <a:srgbClr val="33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4574" y="1305224"/>
            <a:ext cx="4730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6000" b="1" dirty="0">
                <a:solidFill>
                  <a:srgbClr val="335B74"/>
                </a:solidFill>
                <a:cs typeface="+mn-ea"/>
                <a:sym typeface="+mn-lt"/>
              </a:rPr>
              <a:t>Спасибо за </a:t>
            </a:r>
            <a:r>
              <a:rPr lang="ru-RU" altLang="zh-CN" sz="6000" b="1" dirty="0" smtClean="0">
                <a:solidFill>
                  <a:srgbClr val="335B74"/>
                </a:solidFill>
                <a:cs typeface="+mn-ea"/>
                <a:sym typeface="+mn-lt"/>
              </a:rPr>
              <a:t>внимание!</a:t>
            </a:r>
            <a:endParaRPr lang="en-US" altLang="zh-CN" sz="6000" b="1" dirty="0">
              <a:solidFill>
                <a:srgbClr val="335B74"/>
              </a:solidFill>
              <a:cs typeface="+mn-ea"/>
              <a:sym typeface="+mn-lt"/>
            </a:endParaRPr>
          </a:p>
        </p:txBody>
      </p:sp>
      <p:sp>
        <p:nvSpPr>
          <p:cNvPr id="2" name="等腰三角形 1"/>
          <p:cNvSpPr/>
          <p:nvPr/>
        </p:nvSpPr>
        <p:spPr>
          <a:xfrm rot="10800000">
            <a:off x="4697730" y="79534"/>
            <a:ext cx="1234440" cy="834390"/>
          </a:xfrm>
          <a:prstGeom prst="triangle">
            <a:avLst/>
          </a:prstGeom>
          <a:noFill/>
          <a:ln>
            <a:solidFill>
              <a:srgbClr val="5171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0559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4764643"/>
            <a:ext cx="9144000" cy="369332"/>
            <a:chOff x="0" y="4764643"/>
            <a:chExt cx="9144000" cy="369332"/>
          </a:xfrm>
        </p:grpSpPr>
        <p:sp>
          <p:nvSpPr>
            <p:cNvPr id="8" name="矩形 7"/>
            <p:cNvSpPr/>
            <p:nvPr/>
          </p:nvSpPr>
          <p:spPr>
            <a:xfrm>
              <a:off x="0" y="4804648"/>
              <a:ext cx="9144000" cy="2819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602980" y="4764643"/>
              <a:ext cx="541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ru-RU" altLang="zh-CN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247058" y="834830"/>
            <a:ext cx="2105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b="1" dirty="0" smtClean="0">
                <a:solidFill>
                  <a:srgbClr val="335B74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 smtClean="0">
                <a:solidFill>
                  <a:srgbClr val="335B74"/>
                </a:solidFill>
                <a:cs typeface="+mn-ea"/>
                <a:sym typeface="+mn-lt"/>
              </a:rPr>
              <a:t>В </a:t>
            </a:r>
            <a:r>
              <a:rPr lang="ru-RU" altLang="zh-CN" sz="2400" b="1" dirty="0">
                <a:solidFill>
                  <a:srgbClr val="335B74"/>
                </a:solidFill>
                <a:cs typeface="+mn-ea"/>
                <a:sym typeface="+mn-lt"/>
              </a:rPr>
              <a:t>космосе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6FDC90B5-285E-4E8A-B68F-FFA2A7BDF264}"/>
              </a:ext>
            </a:extLst>
          </p:cNvPr>
          <p:cNvGrpSpPr/>
          <p:nvPr/>
        </p:nvGrpSpPr>
        <p:grpSpPr>
          <a:xfrm>
            <a:off x="0" y="122477"/>
            <a:ext cx="9144000" cy="457200"/>
            <a:chOff x="0" y="133350"/>
            <a:chExt cx="9144000" cy="45720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E62CB9A0-DFB7-402F-8C2F-D76C72CE11CB}"/>
                </a:ext>
              </a:extLst>
            </p:cNvPr>
            <p:cNvSpPr/>
            <p:nvPr/>
          </p:nvSpPr>
          <p:spPr>
            <a:xfrm>
              <a:off x="0" y="133350"/>
              <a:ext cx="914400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3CB7B40C-B52B-4E89-8286-0CCAA7C86280}"/>
                </a:ext>
              </a:extLst>
            </p:cNvPr>
            <p:cNvSpPr/>
            <p:nvPr/>
          </p:nvSpPr>
          <p:spPr>
            <a:xfrm>
              <a:off x="7031465" y="259199"/>
              <a:ext cx="295275" cy="29527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8D1313B6-973A-4584-AFCD-433748A20B52}"/>
                </a:ext>
              </a:extLst>
            </p:cNvPr>
            <p:cNvSpPr/>
            <p:nvPr/>
          </p:nvSpPr>
          <p:spPr>
            <a:xfrm>
              <a:off x="8159950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xmlns="" id="{4EA95173-9313-4F62-838B-B035F020A1F1}"/>
                </a:ext>
              </a:extLst>
            </p:cNvPr>
            <p:cNvSpPr/>
            <p:nvPr/>
          </p:nvSpPr>
          <p:spPr>
            <a:xfrm>
              <a:off x="8516302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椭圆 33">
            <a:extLst>
              <a:ext uri="{FF2B5EF4-FFF2-40B4-BE49-F238E27FC236}">
                <a16:creationId xmlns:a16="http://schemas.microsoft.com/office/drawing/2014/main" xmlns="" id="{00BF2B81-C30E-498B-857E-FF1FBB68F380}"/>
              </a:ext>
            </a:extLst>
          </p:cNvPr>
          <p:cNvSpPr/>
          <p:nvPr/>
        </p:nvSpPr>
        <p:spPr>
          <a:xfrm>
            <a:off x="247058" y="168797"/>
            <a:ext cx="384810" cy="3848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000" dirty="0" smtClean="0">
                <a:solidFill>
                  <a:schemeClr val="accent4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168363A1-3624-4D61-A77C-D41490E9649A}"/>
              </a:ext>
            </a:extLst>
          </p:cNvPr>
          <p:cNvSpPr/>
          <p:nvPr/>
        </p:nvSpPr>
        <p:spPr>
          <a:xfrm>
            <a:off x="5480865" y="120102"/>
            <a:ext cx="45719" cy="44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57547" y="151836"/>
            <a:ext cx="4598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en-US" sz="2000" b="1" dirty="0" smtClean="0">
                <a:solidFill>
                  <a:schemeClr val="bg1"/>
                </a:solidFill>
                <a:cs typeface="+mn-ea"/>
              </a:rPr>
              <a:t>Использование </a:t>
            </a:r>
            <a:r>
              <a:rPr lang="ru-RU" altLang="en-US" sz="2000" b="1" dirty="0">
                <a:solidFill>
                  <a:schemeClr val="bg1"/>
                </a:solidFill>
                <a:cs typeface="+mn-ea"/>
              </a:rPr>
              <a:t>навигационных систем </a:t>
            </a:r>
          </a:p>
        </p:txBody>
      </p:sp>
      <p:sp>
        <p:nvSpPr>
          <p:cNvPr id="23" name="文本框 44"/>
          <p:cNvSpPr txBox="1"/>
          <p:nvPr/>
        </p:nvSpPr>
        <p:spPr>
          <a:xfrm>
            <a:off x="245348" y="2076288"/>
            <a:ext cx="23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b="1" dirty="0" smtClean="0">
                <a:solidFill>
                  <a:srgbClr val="335B74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 smtClean="0">
                <a:solidFill>
                  <a:srgbClr val="335B74"/>
                </a:solidFill>
                <a:cs typeface="+mn-ea"/>
                <a:sym typeface="+mn-lt"/>
              </a:rPr>
              <a:t>В </a:t>
            </a:r>
            <a:r>
              <a:rPr lang="ru-RU" altLang="zh-CN" sz="2400" b="1" dirty="0">
                <a:solidFill>
                  <a:srgbClr val="335B74"/>
                </a:solidFill>
                <a:cs typeface="+mn-ea"/>
                <a:sym typeface="+mn-lt"/>
              </a:rPr>
              <a:t>авиации</a:t>
            </a:r>
          </a:p>
        </p:txBody>
      </p:sp>
      <p:sp>
        <p:nvSpPr>
          <p:cNvPr id="24" name="文本框 44"/>
          <p:cNvSpPr txBox="1"/>
          <p:nvPr/>
        </p:nvSpPr>
        <p:spPr>
          <a:xfrm>
            <a:off x="245348" y="3411932"/>
            <a:ext cx="283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b="1" dirty="0" smtClean="0">
                <a:solidFill>
                  <a:srgbClr val="335B74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 smtClean="0">
                <a:solidFill>
                  <a:srgbClr val="335B74"/>
                </a:solidFill>
                <a:cs typeface="+mn-ea"/>
                <a:sym typeface="+mn-lt"/>
              </a:rPr>
              <a:t>В </a:t>
            </a:r>
            <a:r>
              <a:rPr lang="ru-RU" altLang="zh-CN" sz="2400" b="1" dirty="0">
                <a:solidFill>
                  <a:srgbClr val="335B74"/>
                </a:solidFill>
                <a:cs typeface="+mn-ea"/>
                <a:sym typeface="+mn-lt"/>
              </a:rPr>
              <a:t>робототехнике</a:t>
            </a:r>
          </a:p>
        </p:txBody>
      </p:sp>
      <p:sp>
        <p:nvSpPr>
          <p:cNvPr id="25" name="椭圆 31">
            <a:extLst>
              <a:ext uri="{FF2B5EF4-FFF2-40B4-BE49-F238E27FC236}">
                <a16:creationId xmlns:a16="http://schemas.microsoft.com/office/drawing/2014/main" xmlns="" id="{8D1313B6-973A-4584-AFCD-433748A20B52}"/>
              </a:ext>
            </a:extLst>
          </p:cNvPr>
          <p:cNvSpPr/>
          <p:nvPr/>
        </p:nvSpPr>
        <p:spPr>
          <a:xfrm>
            <a:off x="7792082" y="258834"/>
            <a:ext cx="295275" cy="29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31">
            <a:extLst>
              <a:ext uri="{FF2B5EF4-FFF2-40B4-BE49-F238E27FC236}">
                <a16:creationId xmlns:a16="http://schemas.microsoft.com/office/drawing/2014/main" xmlns="" id="{8D1313B6-973A-4584-AFCD-433748A20B52}"/>
              </a:ext>
            </a:extLst>
          </p:cNvPr>
          <p:cNvSpPr/>
          <p:nvPr/>
        </p:nvSpPr>
        <p:spPr>
          <a:xfrm>
            <a:off x="7429483" y="258836"/>
            <a:ext cx="295275" cy="29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57" y="893851"/>
            <a:ext cx="4822448" cy="32158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09" y="904124"/>
            <a:ext cx="4804355" cy="3201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39" y="873302"/>
            <a:ext cx="4853969" cy="327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92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133350"/>
            <a:ext cx="9144000" cy="457200"/>
            <a:chOff x="0" y="133350"/>
            <a:chExt cx="9144000" cy="457200"/>
          </a:xfrm>
        </p:grpSpPr>
        <p:sp>
          <p:nvSpPr>
            <p:cNvPr id="3" name="矩形 2"/>
            <p:cNvSpPr/>
            <p:nvPr/>
          </p:nvSpPr>
          <p:spPr>
            <a:xfrm>
              <a:off x="0" y="133350"/>
              <a:ext cx="914400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7027480" y="248925"/>
              <a:ext cx="295275" cy="29527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399209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7767673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159950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8516302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247058" y="179071"/>
            <a:ext cx="384810" cy="3848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4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8053" y="163831"/>
            <a:ext cx="1270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000" b="1" dirty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Введение</a:t>
            </a:r>
            <a:endParaRPr lang="en-US" altLang="zh-CN" sz="2000" b="1" dirty="0">
              <a:solidFill>
                <a:schemeClr val="bg1"/>
              </a:solidFill>
              <a:effectLst/>
              <a:ea typeface="等线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40942" y="140970"/>
            <a:ext cx="45719" cy="44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4764643"/>
            <a:ext cx="9144000" cy="369332"/>
            <a:chOff x="0" y="4764643"/>
            <a:chExt cx="9144000" cy="369332"/>
          </a:xfrm>
        </p:grpSpPr>
        <p:sp>
          <p:nvSpPr>
            <p:cNvPr id="8" name="矩形 7"/>
            <p:cNvSpPr/>
            <p:nvPr/>
          </p:nvSpPr>
          <p:spPr>
            <a:xfrm>
              <a:off x="0" y="4804648"/>
              <a:ext cx="9144000" cy="2819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602980" y="4764643"/>
              <a:ext cx="541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ru-RU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Rectangle 25"/>
          <p:cNvSpPr/>
          <p:nvPr/>
        </p:nvSpPr>
        <p:spPr>
          <a:xfrm>
            <a:off x="454425" y="802234"/>
            <a:ext cx="7782068" cy="4123163"/>
          </a:xfrm>
          <a:prstGeom prst="rect">
            <a:avLst/>
          </a:prstGeom>
        </p:spPr>
        <p:txBody>
          <a:bodyPr wrap="square" lIns="144000" rIns="144000">
            <a:noAutofit/>
          </a:bodyPr>
          <a:lstStyle/>
          <a:p>
            <a:pPr indent="468000" fontAlgn="ctr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Навигация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– это знание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положения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линейной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скорости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объекта относительно набора системных координат.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0A518667-C93D-47C6-BF12-7D466E2FEDEF}"/>
              </a:ext>
            </a:extLst>
          </p:cNvPr>
          <p:cNvSpPr/>
          <p:nvPr/>
        </p:nvSpPr>
        <p:spPr>
          <a:xfrm>
            <a:off x="1266629" y="2225440"/>
            <a:ext cx="6341179" cy="2037581"/>
          </a:xfrm>
          <a:prstGeom prst="rect">
            <a:avLst/>
          </a:prstGeom>
        </p:spPr>
        <p:txBody>
          <a:bodyPr wrap="square" lIns="144000" rIns="144000">
            <a:noAutofit/>
          </a:bodyPr>
          <a:lstStyle/>
          <a:p>
            <a:pPr algn="ctr" fontAlgn="ctr"/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83" y="2528768"/>
            <a:ext cx="5046345" cy="218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Line Path PNG, Vector, PSD, and Clipart With Transparent Background for  Free Download |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67" y="636999"/>
            <a:ext cx="1823109" cy="18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0" y="2406037"/>
            <a:ext cx="5581486" cy="2340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7703" y="1859622"/>
            <a:ext cx="5322647" cy="293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33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133350"/>
            <a:ext cx="9144000" cy="457200"/>
            <a:chOff x="0" y="133350"/>
            <a:chExt cx="9144000" cy="457200"/>
          </a:xfrm>
        </p:grpSpPr>
        <p:sp>
          <p:nvSpPr>
            <p:cNvPr id="3" name="矩形 2"/>
            <p:cNvSpPr/>
            <p:nvPr/>
          </p:nvSpPr>
          <p:spPr>
            <a:xfrm>
              <a:off x="0" y="133350"/>
              <a:ext cx="914400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976110" y="259199"/>
              <a:ext cx="295275" cy="29527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378661" y="259199"/>
              <a:ext cx="295275" cy="29527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7757399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159950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8516302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247058" y="179071"/>
            <a:ext cx="384810" cy="3848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4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40942" y="140970"/>
            <a:ext cx="45719" cy="44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4825484"/>
            <a:ext cx="9144000" cy="369332"/>
            <a:chOff x="0" y="4764643"/>
            <a:chExt cx="9144000" cy="369332"/>
          </a:xfrm>
        </p:grpSpPr>
        <p:sp>
          <p:nvSpPr>
            <p:cNvPr id="8" name="矩形 7"/>
            <p:cNvSpPr/>
            <p:nvPr/>
          </p:nvSpPr>
          <p:spPr>
            <a:xfrm>
              <a:off x="0" y="4804648"/>
              <a:ext cx="9144000" cy="2819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602980" y="4764643"/>
              <a:ext cx="541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ru-RU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07275" y="154364"/>
            <a:ext cx="1848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000" b="1" dirty="0">
                <a:solidFill>
                  <a:schemeClr val="bg1"/>
                </a:solidFill>
                <a:cs typeface="+mn-ea"/>
                <a:sym typeface="+mn-lt"/>
              </a:rPr>
              <a:t>Общий дизайн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974991" y="2721982"/>
            <a:ext cx="725407" cy="231463"/>
          </a:xfrm>
          <a:prstGeom prst="rect">
            <a:avLst/>
          </a:prstGeom>
          <a:ln w="25400"/>
          <a:extLst>
            <a:ext uri="{C572A759-6A51-4108-AA02-DFA0A04FC94B}">
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709573" y="2566935"/>
            <a:ext cx="1126294" cy="380277"/>
          </a:xfrm>
          <a:prstGeom prst="rect">
            <a:avLst/>
          </a:prstGeom>
          <a:ln w="25400"/>
          <a:extLst>
            <a:ext uri="{C572A759-6A51-4108-AA02-DFA0A04FC94B}">
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464509" y="3503912"/>
            <a:ext cx="1828304" cy="101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</a:ext>
          </a:extLst>
        </p:spPr>
        <p:txBody>
          <a:bodyPr wrap="square" lIns="25400" tIns="25400" rIns="25400" bIns="25400" anchor="t" anchorCtr="1">
            <a:noAutofit/>
          </a:bodyPr>
          <a:lstStyle/>
          <a:p>
            <a:pPr fontAlgn="ctr"/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3B62A547-69F4-4DA3-9422-E89F2F955C90}"/>
              </a:ext>
            </a:extLst>
          </p:cNvPr>
          <p:cNvSpPr/>
          <p:nvPr/>
        </p:nvSpPr>
        <p:spPr>
          <a:xfrm>
            <a:off x="2762711" y="186810"/>
            <a:ext cx="1828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en-US" altLang="zh-CN" b="1" dirty="0">
                <a:solidFill>
                  <a:schemeClr val="accent2"/>
                </a:solidFill>
                <a:cs typeface="+mn-ea"/>
                <a:sym typeface="+mn-lt"/>
              </a:rPr>
              <a:t>(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Overall Design )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46865802-4407-4665-8774-818E6E806606}"/>
              </a:ext>
            </a:extLst>
          </p:cNvPr>
          <p:cNvSpPr txBox="1"/>
          <p:nvPr/>
        </p:nvSpPr>
        <p:spPr>
          <a:xfrm>
            <a:off x="310728" y="715574"/>
            <a:ext cx="8576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en-US" altLang="zh-CN" sz="2400" b="1" dirty="0" smtClean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 smtClean="0">
                <a:solidFill>
                  <a:schemeClr val="accent1"/>
                </a:solidFill>
                <a:cs typeface="+mn-ea"/>
                <a:sym typeface="+mn-lt"/>
              </a:rPr>
              <a:t>Слабо</a:t>
            </a:r>
            <a:r>
              <a:rPr lang="en-US" altLang="zh-CN" sz="2400" b="1" dirty="0" smtClean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 smtClean="0">
                <a:solidFill>
                  <a:schemeClr val="accent1"/>
                </a:solidFill>
                <a:cs typeface="+mn-ea"/>
                <a:sym typeface="+mn-lt"/>
              </a:rPr>
              <a:t>связанная </a:t>
            </a:r>
            <a:r>
              <a:rPr lang="ru-RU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интеграция ГНСС / ИНС 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4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57F8B414-3F4C-4F95-B265-2686FD6AD477}"/>
              </a:ext>
            </a:extLst>
          </p:cNvPr>
          <p:cNvGrpSpPr/>
          <p:nvPr/>
        </p:nvGrpSpPr>
        <p:grpSpPr>
          <a:xfrm>
            <a:off x="0" y="137572"/>
            <a:ext cx="9144000" cy="457200"/>
            <a:chOff x="0" y="133350"/>
            <a:chExt cx="9144000" cy="45720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697A7094-33D6-431E-BE8F-B7AE5E758626}"/>
                </a:ext>
              </a:extLst>
            </p:cNvPr>
            <p:cNvSpPr/>
            <p:nvPr/>
          </p:nvSpPr>
          <p:spPr>
            <a:xfrm>
              <a:off x="0" y="133350"/>
              <a:ext cx="914400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1A9AB4A4-4A5E-4E2B-9BCA-7256B107B654}"/>
                </a:ext>
              </a:extLst>
            </p:cNvPr>
            <p:cNvSpPr/>
            <p:nvPr/>
          </p:nvSpPr>
          <p:spPr>
            <a:xfrm>
              <a:off x="6976110" y="259199"/>
              <a:ext cx="295275" cy="29527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2407DCD0-010A-482B-87FF-4F23CCE6DE76}"/>
                </a:ext>
              </a:extLst>
            </p:cNvPr>
            <p:cNvSpPr/>
            <p:nvPr/>
          </p:nvSpPr>
          <p:spPr>
            <a:xfrm>
              <a:off x="7378661" y="259199"/>
              <a:ext cx="295275" cy="29527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xmlns="" id="{784066D0-5794-4080-ABC1-6CF89BCA4468}"/>
                </a:ext>
              </a:extLst>
            </p:cNvPr>
            <p:cNvSpPr/>
            <p:nvPr/>
          </p:nvSpPr>
          <p:spPr>
            <a:xfrm>
              <a:off x="7757399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42011AB2-DD8F-495E-AE18-604E3E6EBF7A}"/>
                </a:ext>
              </a:extLst>
            </p:cNvPr>
            <p:cNvSpPr/>
            <p:nvPr/>
          </p:nvSpPr>
          <p:spPr>
            <a:xfrm>
              <a:off x="8159950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xmlns="" id="{6427998D-ED51-4045-AE61-71759CB7132B}"/>
                </a:ext>
              </a:extLst>
            </p:cNvPr>
            <p:cNvSpPr/>
            <p:nvPr/>
          </p:nvSpPr>
          <p:spPr>
            <a:xfrm>
              <a:off x="8516302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椭圆 35">
            <a:extLst>
              <a:ext uri="{FF2B5EF4-FFF2-40B4-BE49-F238E27FC236}">
                <a16:creationId xmlns:a16="http://schemas.microsoft.com/office/drawing/2014/main" xmlns="" id="{2B894777-2B94-4450-8E40-AF49F66EB95C}"/>
              </a:ext>
            </a:extLst>
          </p:cNvPr>
          <p:cNvSpPr/>
          <p:nvPr/>
        </p:nvSpPr>
        <p:spPr>
          <a:xfrm>
            <a:off x="247058" y="183293"/>
            <a:ext cx="384810" cy="3848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4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41" name="矩形 6"/>
          <p:cNvSpPr/>
          <p:nvPr/>
        </p:nvSpPr>
        <p:spPr>
          <a:xfrm>
            <a:off x="4466998" y="140970"/>
            <a:ext cx="45719" cy="44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17"/>
          <p:cNvSpPr/>
          <p:nvPr/>
        </p:nvSpPr>
        <p:spPr>
          <a:xfrm>
            <a:off x="707275" y="154364"/>
            <a:ext cx="278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Интеграция </a:t>
            </a:r>
            <a:r>
              <a:rPr lang="ru-RU" altLang="zh-CN" sz="2000" b="1" dirty="0">
                <a:solidFill>
                  <a:schemeClr val="bg1"/>
                </a:solidFill>
                <a:cs typeface="+mn-ea"/>
                <a:sym typeface="+mn-lt"/>
              </a:rPr>
              <a:t>ГНСС / </a:t>
            </a:r>
            <a:r>
              <a:rPr lang="ru-RU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ИНС</a:t>
            </a:r>
            <a:endParaRPr lang="ru-RU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1218076"/>
            <a:ext cx="67341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7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133350"/>
            <a:ext cx="9144000" cy="457200"/>
            <a:chOff x="0" y="133350"/>
            <a:chExt cx="9144000" cy="457200"/>
          </a:xfrm>
        </p:grpSpPr>
        <p:sp>
          <p:nvSpPr>
            <p:cNvPr id="3" name="矩形 2"/>
            <p:cNvSpPr/>
            <p:nvPr/>
          </p:nvSpPr>
          <p:spPr>
            <a:xfrm>
              <a:off x="0" y="133350"/>
              <a:ext cx="914400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976110" y="259199"/>
              <a:ext cx="295275" cy="29527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378661" y="259199"/>
              <a:ext cx="295275" cy="29527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7757399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159950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8516302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247058" y="179071"/>
            <a:ext cx="384810" cy="3848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4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40942" y="140970"/>
            <a:ext cx="45719" cy="44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4825484"/>
            <a:ext cx="9144000" cy="369332"/>
            <a:chOff x="0" y="4764643"/>
            <a:chExt cx="9144000" cy="369332"/>
          </a:xfrm>
        </p:grpSpPr>
        <p:sp>
          <p:nvSpPr>
            <p:cNvPr id="8" name="矩形 7"/>
            <p:cNvSpPr/>
            <p:nvPr/>
          </p:nvSpPr>
          <p:spPr>
            <a:xfrm>
              <a:off x="0" y="4804648"/>
              <a:ext cx="9144000" cy="2819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602980" y="4764643"/>
              <a:ext cx="541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ru-RU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07275" y="154364"/>
            <a:ext cx="1848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000" b="1" dirty="0">
                <a:solidFill>
                  <a:schemeClr val="bg1"/>
                </a:solidFill>
                <a:cs typeface="+mn-ea"/>
                <a:sym typeface="+mn-lt"/>
              </a:rPr>
              <a:t>Общий дизайн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974991" y="2721982"/>
            <a:ext cx="725407" cy="231463"/>
          </a:xfrm>
          <a:prstGeom prst="rect">
            <a:avLst/>
          </a:prstGeom>
          <a:ln w="25400"/>
          <a:extLst>
            <a:ext uri="{C572A759-6A51-4108-AA02-DFA0A04FC94B}">
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709573" y="2566935"/>
            <a:ext cx="1126294" cy="380277"/>
          </a:xfrm>
          <a:prstGeom prst="rect">
            <a:avLst/>
          </a:prstGeom>
          <a:ln w="25400"/>
          <a:extLst>
            <a:ext uri="{C572A759-6A51-4108-AA02-DFA0A04FC94B}">
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464509" y="3503912"/>
            <a:ext cx="1828304" cy="101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</a:ext>
          </a:extLst>
        </p:spPr>
        <p:txBody>
          <a:bodyPr wrap="square" lIns="25400" tIns="25400" rIns="25400" bIns="25400" anchor="t" anchorCtr="1">
            <a:noAutofit/>
          </a:bodyPr>
          <a:lstStyle/>
          <a:p>
            <a:pPr fontAlgn="ctr"/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3B62A547-69F4-4DA3-9422-E89F2F955C90}"/>
              </a:ext>
            </a:extLst>
          </p:cNvPr>
          <p:cNvSpPr/>
          <p:nvPr/>
        </p:nvSpPr>
        <p:spPr>
          <a:xfrm>
            <a:off x="2762711" y="186810"/>
            <a:ext cx="1828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en-US" altLang="zh-CN" b="1" dirty="0">
                <a:solidFill>
                  <a:schemeClr val="accent2"/>
                </a:solidFill>
                <a:cs typeface="+mn-ea"/>
                <a:sym typeface="+mn-lt"/>
              </a:rPr>
              <a:t>(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Overall Design )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46865802-4407-4665-8774-818E6E806606}"/>
              </a:ext>
            </a:extLst>
          </p:cNvPr>
          <p:cNvSpPr txBox="1"/>
          <p:nvPr/>
        </p:nvSpPr>
        <p:spPr>
          <a:xfrm>
            <a:off x="310729" y="715574"/>
            <a:ext cx="839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en-US" altLang="zh-CN" sz="2400" b="1" dirty="0" smtClean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Тесно связанная интеграция ГНСС / ИНС </a:t>
            </a:r>
            <a:endParaRPr lang="ru-RU" altLang="zh-CN" sz="2400" b="1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4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57F8B414-3F4C-4F95-B265-2686FD6AD477}"/>
              </a:ext>
            </a:extLst>
          </p:cNvPr>
          <p:cNvGrpSpPr/>
          <p:nvPr/>
        </p:nvGrpSpPr>
        <p:grpSpPr>
          <a:xfrm>
            <a:off x="0" y="137572"/>
            <a:ext cx="9144000" cy="457200"/>
            <a:chOff x="0" y="133350"/>
            <a:chExt cx="9144000" cy="45720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697A7094-33D6-431E-BE8F-B7AE5E758626}"/>
                </a:ext>
              </a:extLst>
            </p:cNvPr>
            <p:cNvSpPr/>
            <p:nvPr/>
          </p:nvSpPr>
          <p:spPr>
            <a:xfrm>
              <a:off x="0" y="133350"/>
              <a:ext cx="914400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1A9AB4A4-4A5E-4E2B-9BCA-7256B107B654}"/>
                </a:ext>
              </a:extLst>
            </p:cNvPr>
            <p:cNvSpPr/>
            <p:nvPr/>
          </p:nvSpPr>
          <p:spPr>
            <a:xfrm>
              <a:off x="6976110" y="259199"/>
              <a:ext cx="295275" cy="29527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2407DCD0-010A-482B-87FF-4F23CCE6DE76}"/>
                </a:ext>
              </a:extLst>
            </p:cNvPr>
            <p:cNvSpPr/>
            <p:nvPr/>
          </p:nvSpPr>
          <p:spPr>
            <a:xfrm>
              <a:off x="7378661" y="259199"/>
              <a:ext cx="295275" cy="29527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xmlns="" id="{784066D0-5794-4080-ABC1-6CF89BCA4468}"/>
                </a:ext>
              </a:extLst>
            </p:cNvPr>
            <p:cNvSpPr/>
            <p:nvPr/>
          </p:nvSpPr>
          <p:spPr>
            <a:xfrm>
              <a:off x="7757399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42011AB2-DD8F-495E-AE18-604E3E6EBF7A}"/>
                </a:ext>
              </a:extLst>
            </p:cNvPr>
            <p:cNvSpPr/>
            <p:nvPr/>
          </p:nvSpPr>
          <p:spPr>
            <a:xfrm>
              <a:off x="8159950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xmlns="" id="{6427998D-ED51-4045-AE61-71759CB7132B}"/>
                </a:ext>
              </a:extLst>
            </p:cNvPr>
            <p:cNvSpPr/>
            <p:nvPr/>
          </p:nvSpPr>
          <p:spPr>
            <a:xfrm>
              <a:off x="8516302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椭圆 35">
            <a:extLst>
              <a:ext uri="{FF2B5EF4-FFF2-40B4-BE49-F238E27FC236}">
                <a16:creationId xmlns:a16="http://schemas.microsoft.com/office/drawing/2014/main" xmlns="" id="{2B894777-2B94-4450-8E40-AF49F66EB95C}"/>
              </a:ext>
            </a:extLst>
          </p:cNvPr>
          <p:cNvSpPr/>
          <p:nvPr/>
        </p:nvSpPr>
        <p:spPr>
          <a:xfrm>
            <a:off x="247058" y="183293"/>
            <a:ext cx="384810" cy="3848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4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41" name="矩形 6"/>
          <p:cNvSpPr/>
          <p:nvPr/>
        </p:nvSpPr>
        <p:spPr>
          <a:xfrm>
            <a:off x="4466998" y="140970"/>
            <a:ext cx="45719" cy="44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17"/>
          <p:cNvSpPr/>
          <p:nvPr/>
        </p:nvSpPr>
        <p:spPr>
          <a:xfrm>
            <a:off x="707275" y="154364"/>
            <a:ext cx="278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Интеграция </a:t>
            </a:r>
            <a:r>
              <a:rPr lang="ru-RU" altLang="zh-CN" sz="2000" b="1" dirty="0">
                <a:solidFill>
                  <a:schemeClr val="bg1"/>
                </a:solidFill>
                <a:cs typeface="+mn-ea"/>
                <a:sym typeface="+mn-lt"/>
              </a:rPr>
              <a:t>ГНСС / </a:t>
            </a:r>
            <a:r>
              <a:rPr lang="ru-RU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ИНС</a:t>
            </a:r>
            <a:endParaRPr lang="ru-RU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80" y="1197527"/>
            <a:ext cx="67341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9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133350"/>
            <a:ext cx="9144000" cy="457200"/>
            <a:chOff x="0" y="133350"/>
            <a:chExt cx="9144000" cy="457200"/>
          </a:xfrm>
        </p:grpSpPr>
        <p:sp>
          <p:nvSpPr>
            <p:cNvPr id="3" name="矩形 2"/>
            <p:cNvSpPr/>
            <p:nvPr/>
          </p:nvSpPr>
          <p:spPr>
            <a:xfrm>
              <a:off x="0" y="133350"/>
              <a:ext cx="914400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976110" y="259199"/>
              <a:ext cx="295275" cy="29527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378661" y="259199"/>
              <a:ext cx="295275" cy="29527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7757399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159950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8516302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247058" y="179071"/>
            <a:ext cx="384810" cy="3848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4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40942" y="140970"/>
            <a:ext cx="45719" cy="44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4825484"/>
            <a:ext cx="9144000" cy="369332"/>
            <a:chOff x="0" y="4764643"/>
            <a:chExt cx="9144000" cy="369332"/>
          </a:xfrm>
        </p:grpSpPr>
        <p:sp>
          <p:nvSpPr>
            <p:cNvPr id="8" name="矩形 7"/>
            <p:cNvSpPr/>
            <p:nvPr/>
          </p:nvSpPr>
          <p:spPr>
            <a:xfrm>
              <a:off x="0" y="4804648"/>
              <a:ext cx="9144000" cy="2819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602980" y="4764643"/>
              <a:ext cx="541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ru-RU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07275" y="154364"/>
            <a:ext cx="1848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000" b="1" dirty="0">
                <a:solidFill>
                  <a:schemeClr val="bg1"/>
                </a:solidFill>
                <a:cs typeface="+mn-ea"/>
                <a:sym typeface="+mn-lt"/>
              </a:rPr>
              <a:t>Общий дизайн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974991" y="2721982"/>
            <a:ext cx="725407" cy="231463"/>
          </a:xfrm>
          <a:prstGeom prst="rect">
            <a:avLst/>
          </a:prstGeom>
          <a:ln w="25400"/>
          <a:extLst>
            <a:ext uri="{C572A759-6A51-4108-AA02-DFA0A04FC94B}">
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709573" y="2566935"/>
            <a:ext cx="1126294" cy="380277"/>
          </a:xfrm>
          <a:prstGeom prst="rect">
            <a:avLst/>
          </a:prstGeom>
          <a:ln w="25400"/>
          <a:extLst>
            <a:ext uri="{C572A759-6A51-4108-AA02-DFA0A04FC94B}">
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464509" y="3503912"/>
            <a:ext cx="1828304" cy="101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</a:ext>
          </a:extLst>
        </p:spPr>
        <p:txBody>
          <a:bodyPr wrap="square" lIns="25400" tIns="25400" rIns="25400" bIns="25400" anchor="t" anchorCtr="1">
            <a:noAutofit/>
          </a:bodyPr>
          <a:lstStyle/>
          <a:p>
            <a:pPr fontAlgn="ctr"/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3B62A547-69F4-4DA3-9422-E89F2F955C90}"/>
              </a:ext>
            </a:extLst>
          </p:cNvPr>
          <p:cNvSpPr/>
          <p:nvPr/>
        </p:nvSpPr>
        <p:spPr>
          <a:xfrm>
            <a:off x="2762711" y="186810"/>
            <a:ext cx="1828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en-US" altLang="zh-CN" b="1" dirty="0">
                <a:solidFill>
                  <a:schemeClr val="accent2"/>
                </a:solidFill>
                <a:cs typeface="+mn-ea"/>
                <a:sym typeface="+mn-lt"/>
              </a:rPr>
              <a:t>(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Overall Design )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46865802-4407-4665-8774-818E6E806606}"/>
              </a:ext>
            </a:extLst>
          </p:cNvPr>
          <p:cNvSpPr txBox="1"/>
          <p:nvPr/>
        </p:nvSpPr>
        <p:spPr>
          <a:xfrm>
            <a:off x="310729" y="715574"/>
            <a:ext cx="8638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en-US" altLang="zh-CN" sz="2400" b="1" dirty="0" smtClean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Сверхплотно связанная интеграция ГНСС / ИНС </a:t>
            </a:r>
            <a:endParaRPr lang="ru-RU" altLang="zh-CN" sz="2400" b="1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p"/>
            </a:pPr>
            <a:endParaRPr lang="ru-RU" altLang="zh-CN" sz="2400" b="1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4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57F8B414-3F4C-4F95-B265-2686FD6AD477}"/>
              </a:ext>
            </a:extLst>
          </p:cNvPr>
          <p:cNvGrpSpPr/>
          <p:nvPr/>
        </p:nvGrpSpPr>
        <p:grpSpPr>
          <a:xfrm>
            <a:off x="0" y="137572"/>
            <a:ext cx="9144000" cy="457200"/>
            <a:chOff x="0" y="133350"/>
            <a:chExt cx="9144000" cy="45720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697A7094-33D6-431E-BE8F-B7AE5E758626}"/>
                </a:ext>
              </a:extLst>
            </p:cNvPr>
            <p:cNvSpPr/>
            <p:nvPr/>
          </p:nvSpPr>
          <p:spPr>
            <a:xfrm>
              <a:off x="0" y="133350"/>
              <a:ext cx="914400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1A9AB4A4-4A5E-4E2B-9BCA-7256B107B654}"/>
                </a:ext>
              </a:extLst>
            </p:cNvPr>
            <p:cNvSpPr/>
            <p:nvPr/>
          </p:nvSpPr>
          <p:spPr>
            <a:xfrm>
              <a:off x="6976110" y="259199"/>
              <a:ext cx="295275" cy="29527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2407DCD0-010A-482B-87FF-4F23CCE6DE76}"/>
                </a:ext>
              </a:extLst>
            </p:cNvPr>
            <p:cNvSpPr/>
            <p:nvPr/>
          </p:nvSpPr>
          <p:spPr>
            <a:xfrm>
              <a:off x="7378661" y="259199"/>
              <a:ext cx="295275" cy="29527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xmlns="" id="{784066D0-5794-4080-ABC1-6CF89BCA4468}"/>
                </a:ext>
              </a:extLst>
            </p:cNvPr>
            <p:cNvSpPr/>
            <p:nvPr/>
          </p:nvSpPr>
          <p:spPr>
            <a:xfrm>
              <a:off x="7757399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42011AB2-DD8F-495E-AE18-604E3E6EBF7A}"/>
                </a:ext>
              </a:extLst>
            </p:cNvPr>
            <p:cNvSpPr/>
            <p:nvPr/>
          </p:nvSpPr>
          <p:spPr>
            <a:xfrm>
              <a:off x="8159950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xmlns="" id="{6427998D-ED51-4045-AE61-71759CB7132B}"/>
                </a:ext>
              </a:extLst>
            </p:cNvPr>
            <p:cNvSpPr/>
            <p:nvPr/>
          </p:nvSpPr>
          <p:spPr>
            <a:xfrm>
              <a:off x="8516302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椭圆 35">
            <a:extLst>
              <a:ext uri="{FF2B5EF4-FFF2-40B4-BE49-F238E27FC236}">
                <a16:creationId xmlns:a16="http://schemas.microsoft.com/office/drawing/2014/main" xmlns="" id="{2B894777-2B94-4450-8E40-AF49F66EB95C}"/>
              </a:ext>
            </a:extLst>
          </p:cNvPr>
          <p:cNvSpPr/>
          <p:nvPr/>
        </p:nvSpPr>
        <p:spPr>
          <a:xfrm>
            <a:off x="247058" y="183293"/>
            <a:ext cx="384810" cy="3848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4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41" name="矩形 6"/>
          <p:cNvSpPr/>
          <p:nvPr/>
        </p:nvSpPr>
        <p:spPr>
          <a:xfrm>
            <a:off x="4466998" y="140970"/>
            <a:ext cx="45719" cy="44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17"/>
          <p:cNvSpPr/>
          <p:nvPr/>
        </p:nvSpPr>
        <p:spPr>
          <a:xfrm>
            <a:off x="707275" y="154364"/>
            <a:ext cx="278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Интеграция </a:t>
            </a:r>
            <a:r>
              <a:rPr lang="ru-RU" altLang="zh-CN" sz="2000" b="1" dirty="0">
                <a:solidFill>
                  <a:schemeClr val="bg1"/>
                </a:solidFill>
                <a:cs typeface="+mn-ea"/>
                <a:sym typeface="+mn-lt"/>
              </a:rPr>
              <a:t>ГНСС / </a:t>
            </a:r>
            <a:r>
              <a:rPr lang="ru-RU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ИНС</a:t>
            </a:r>
            <a:endParaRPr lang="ru-RU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1187253"/>
            <a:ext cx="67341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62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4764643"/>
            <a:ext cx="9144000" cy="369332"/>
            <a:chOff x="0" y="4764643"/>
            <a:chExt cx="9144000" cy="369332"/>
          </a:xfrm>
        </p:grpSpPr>
        <p:sp>
          <p:nvSpPr>
            <p:cNvPr id="8" name="矩形 7"/>
            <p:cNvSpPr/>
            <p:nvPr/>
          </p:nvSpPr>
          <p:spPr>
            <a:xfrm>
              <a:off x="0" y="4804648"/>
              <a:ext cx="9144000" cy="2819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602980" y="4764643"/>
              <a:ext cx="541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ru-RU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7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247058" y="711542"/>
            <a:ext cx="5116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b="1" dirty="0" smtClean="0">
                <a:solidFill>
                  <a:srgbClr val="335B74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>
                <a:solidFill>
                  <a:srgbClr val="335B74"/>
                </a:solidFill>
                <a:cs typeface="+mn-ea"/>
                <a:sym typeface="+mn-lt"/>
              </a:rPr>
              <a:t>Моделирование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6FDC90B5-285E-4E8A-B68F-FFA2A7BDF264}"/>
              </a:ext>
            </a:extLst>
          </p:cNvPr>
          <p:cNvGrpSpPr/>
          <p:nvPr/>
        </p:nvGrpSpPr>
        <p:grpSpPr>
          <a:xfrm>
            <a:off x="0" y="122477"/>
            <a:ext cx="9144000" cy="457200"/>
            <a:chOff x="0" y="133350"/>
            <a:chExt cx="9144000" cy="45720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E62CB9A0-DFB7-402F-8C2F-D76C72CE11CB}"/>
                </a:ext>
              </a:extLst>
            </p:cNvPr>
            <p:cNvSpPr/>
            <p:nvPr/>
          </p:nvSpPr>
          <p:spPr>
            <a:xfrm>
              <a:off x="0" y="133350"/>
              <a:ext cx="914400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A3D7701E-CE06-4E04-A218-B9FB71CF28BF}"/>
                </a:ext>
              </a:extLst>
            </p:cNvPr>
            <p:cNvSpPr/>
            <p:nvPr/>
          </p:nvSpPr>
          <p:spPr>
            <a:xfrm>
              <a:off x="6976110" y="259199"/>
              <a:ext cx="295275" cy="29527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86AB3308-9B9C-4748-BF21-97D2917A5C8E}"/>
                </a:ext>
              </a:extLst>
            </p:cNvPr>
            <p:cNvSpPr/>
            <p:nvPr/>
          </p:nvSpPr>
          <p:spPr>
            <a:xfrm>
              <a:off x="7378661" y="259199"/>
              <a:ext cx="295275" cy="29527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3CB7B40C-B52B-4E89-8286-0CCAA7C86280}"/>
                </a:ext>
              </a:extLst>
            </p:cNvPr>
            <p:cNvSpPr/>
            <p:nvPr/>
          </p:nvSpPr>
          <p:spPr>
            <a:xfrm>
              <a:off x="7757399" y="259199"/>
              <a:ext cx="295275" cy="29527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8D1313B6-973A-4584-AFCD-433748A20B52}"/>
                </a:ext>
              </a:extLst>
            </p:cNvPr>
            <p:cNvSpPr/>
            <p:nvPr/>
          </p:nvSpPr>
          <p:spPr>
            <a:xfrm>
              <a:off x="8159950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xmlns="" id="{4EA95173-9313-4F62-838B-B035F020A1F1}"/>
                </a:ext>
              </a:extLst>
            </p:cNvPr>
            <p:cNvSpPr/>
            <p:nvPr/>
          </p:nvSpPr>
          <p:spPr>
            <a:xfrm>
              <a:off x="8516302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椭圆 33">
            <a:extLst>
              <a:ext uri="{FF2B5EF4-FFF2-40B4-BE49-F238E27FC236}">
                <a16:creationId xmlns:a16="http://schemas.microsoft.com/office/drawing/2014/main" xmlns="" id="{00BF2B81-C30E-498B-857E-FF1FBB68F380}"/>
              </a:ext>
            </a:extLst>
          </p:cNvPr>
          <p:cNvSpPr/>
          <p:nvPr/>
        </p:nvSpPr>
        <p:spPr>
          <a:xfrm>
            <a:off x="247058" y="168797"/>
            <a:ext cx="384810" cy="3848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4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168363A1-3624-4D61-A77C-D41490E9649A}"/>
              </a:ext>
            </a:extLst>
          </p:cNvPr>
          <p:cNvSpPr/>
          <p:nvPr/>
        </p:nvSpPr>
        <p:spPr>
          <a:xfrm>
            <a:off x="6107585" y="120102"/>
            <a:ext cx="45719" cy="44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D1018E1B-0974-4C11-809E-064E3D49CB44}"/>
              </a:ext>
            </a:extLst>
          </p:cNvPr>
          <p:cNvSpPr/>
          <p:nvPr/>
        </p:nvSpPr>
        <p:spPr>
          <a:xfrm>
            <a:off x="631868" y="154648"/>
            <a:ext cx="5357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000" b="1" dirty="0">
                <a:solidFill>
                  <a:schemeClr val="bg1"/>
                </a:solidFill>
                <a:cs typeface="+mn-ea"/>
                <a:sym typeface="+mn-lt"/>
              </a:rPr>
              <a:t>Последствия ошибки </a:t>
            </a:r>
            <a:r>
              <a:rPr lang="ru-RU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синхронизации</a:t>
            </a:r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ru-RU" altLang="zh-CN" sz="2000" b="1" dirty="0">
                <a:solidFill>
                  <a:schemeClr val="bg1"/>
                </a:solidFill>
                <a:cs typeface="+mn-ea"/>
                <a:sym typeface="+mn-lt"/>
              </a:rPr>
              <a:t>времени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2540" y="1134850"/>
                <a:ext cx="8861460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𝑐𝑒𝑘</m:t>
                    </m:r>
                  </m:oMath>
                </a14:m>
                <a:r>
                  <a:rPr lang="en-US" sz="1700" dirty="0" smtClean="0"/>
                  <a:t> </a:t>
                </a:r>
                <a:r>
                  <a:rPr lang="ru-RU" sz="1700" dirty="0"/>
                  <a:t> </a:t>
                </a:r>
                <a:r>
                  <a:rPr lang="ru-RU" sz="1700" dirty="0" smtClean="0"/>
                  <a:t>,    </a:t>
                </a:r>
                <a:r>
                  <a:rPr lang="en-US" sz="17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𝑐𝑒𝑘</m:t>
                    </m:r>
                  </m:oMath>
                </a14:m>
                <a:r>
                  <a:rPr lang="en-US" sz="1700" dirty="0" smtClean="0"/>
                  <a:t>       </a:t>
                </a:r>
                <a:r>
                  <a:rPr lang="ru-RU" sz="1700" dirty="0" smtClean="0"/>
                  <a:t>  </a:t>
                </a:r>
                <a:r>
                  <a:rPr lang="en-US" sz="1700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ru-RU" sz="1700" b="0" i="1" dirty="0" smtClean="0">
                        <a:latin typeface="Cambria Math" panose="02040503050406030204" pitchFamily="18" charset="0"/>
                      </a:rPr>
                      <m:t> км/ч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ru-RU" sz="1700" dirty="0" smtClean="0"/>
                  <a:t>  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17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7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700" b="0" i="1" dirty="0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ru-RU" sz="1700" i="1" dirty="0">
                        <a:latin typeface="Cambria Math" panose="02040503050406030204" pitchFamily="18" charset="0"/>
                      </a:rPr>
                      <m:t> км/ч</m:t>
                    </m:r>
                  </m:oMath>
                </a14:m>
                <a:r>
                  <a:rPr lang="ru-RU" sz="1700" dirty="0" smtClean="0"/>
                  <a:t>   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17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7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700" b="0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ru-RU" sz="1700" i="1" dirty="0">
                        <a:latin typeface="Cambria Math" panose="02040503050406030204" pitchFamily="18" charset="0"/>
                      </a:rPr>
                      <m:t> км/ч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700" dirty="0" smtClean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40" y="1134850"/>
                <a:ext cx="8861460" cy="353943"/>
              </a:xfrm>
              <a:prstGeom prst="rect">
                <a:avLst/>
              </a:prstGeom>
              <a:blipFill rotWithShape="0">
                <a:blip r:embed="rId3"/>
                <a:stretch>
                  <a:fillRect t="-5172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20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97193" y="1500034"/>
            <a:ext cx="3748084" cy="2726345"/>
          </a:xfrm>
          <a:prstGeom prst="rect">
            <a:avLst/>
          </a:prstGeom>
          <a:ln/>
        </p:spPr>
      </p:pic>
      <p:pic>
        <p:nvPicPr>
          <p:cNvPr id="19" name="image14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165849" y="1510300"/>
            <a:ext cx="4433621" cy="2661008"/>
          </a:xfrm>
          <a:prstGeom prst="rect">
            <a:avLst/>
          </a:prstGeom>
          <a:ln/>
        </p:spPr>
      </p:pic>
      <p:sp>
        <p:nvSpPr>
          <p:cNvPr id="21" name="Rectangle 20"/>
          <p:cNvSpPr/>
          <p:nvPr/>
        </p:nvSpPr>
        <p:spPr>
          <a:xfrm>
            <a:off x="167815" y="4194837"/>
            <a:ext cx="8861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Мы отмечаем, что ошибка </a:t>
            </a:r>
            <a:r>
              <a:rPr lang="ru-RU" sz="1600" dirty="0"/>
              <a:t>синхронизации </a:t>
            </a:r>
            <a:r>
              <a:rPr lang="ru-RU" sz="1600" dirty="0" smtClean="0"/>
              <a:t>оказывает большее </a:t>
            </a:r>
            <a:r>
              <a:rPr lang="ru-RU" sz="1600" dirty="0"/>
              <a:t>влияние на тесно связанную интеграцию, чем на </a:t>
            </a:r>
            <a:r>
              <a:rPr lang="ru-RU" sz="1600" dirty="0" smtClean="0"/>
              <a:t>слабо</a:t>
            </a:r>
            <a:r>
              <a:rPr lang="en-US" sz="1600" dirty="0" smtClean="0"/>
              <a:t> </a:t>
            </a:r>
            <a:r>
              <a:rPr lang="ru-RU" sz="1600" dirty="0" smtClean="0"/>
              <a:t>связанную </a:t>
            </a:r>
            <a:r>
              <a:rPr lang="ru-RU" sz="1600" dirty="0" smtClean="0"/>
              <a:t>интеграцию</a:t>
            </a:r>
            <a:r>
              <a:rPr lang="en-US" sz="1600" dirty="0" smtClean="0"/>
              <a:t>.</a:t>
            </a: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3938752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090" y="1582486"/>
            <a:ext cx="5972175" cy="319087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0" y="4764643"/>
            <a:ext cx="9144000" cy="369332"/>
            <a:chOff x="0" y="4764643"/>
            <a:chExt cx="9144000" cy="369332"/>
          </a:xfrm>
        </p:grpSpPr>
        <p:sp>
          <p:nvSpPr>
            <p:cNvPr id="8" name="矩形 7"/>
            <p:cNvSpPr/>
            <p:nvPr/>
          </p:nvSpPr>
          <p:spPr>
            <a:xfrm>
              <a:off x="0" y="4804648"/>
              <a:ext cx="9144000" cy="2819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602980" y="4764643"/>
              <a:ext cx="541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dirty="0">
                  <a:solidFill>
                    <a:schemeClr val="bg1"/>
                  </a:solidFill>
                  <a:cs typeface="+mn-ea"/>
                  <a:sym typeface="+mn-lt"/>
                </a:rPr>
                <a:t>8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F60FA353-4366-4AB1-B88C-5BC83B110177}"/>
              </a:ext>
            </a:extLst>
          </p:cNvPr>
          <p:cNvGrpSpPr/>
          <p:nvPr/>
        </p:nvGrpSpPr>
        <p:grpSpPr>
          <a:xfrm>
            <a:off x="-2442" y="153138"/>
            <a:ext cx="9144000" cy="457200"/>
            <a:chOff x="0" y="133350"/>
            <a:chExt cx="9144000" cy="45720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B1E9E7FF-FADA-423F-B767-D6A49279DB26}"/>
                </a:ext>
              </a:extLst>
            </p:cNvPr>
            <p:cNvSpPr/>
            <p:nvPr/>
          </p:nvSpPr>
          <p:spPr>
            <a:xfrm>
              <a:off x="0" y="133350"/>
              <a:ext cx="914400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6EF96A9D-3752-466B-A7EB-BEEF250B31AC}"/>
                </a:ext>
              </a:extLst>
            </p:cNvPr>
            <p:cNvSpPr/>
            <p:nvPr/>
          </p:nvSpPr>
          <p:spPr>
            <a:xfrm>
              <a:off x="6976110" y="259199"/>
              <a:ext cx="295275" cy="29527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27ADEB62-52F8-4DA3-8861-FEF3760F9A0F}"/>
                </a:ext>
              </a:extLst>
            </p:cNvPr>
            <p:cNvSpPr/>
            <p:nvPr/>
          </p:nvSpPr>
          <p:spPr>
            <a:xfrm>
              <a:off x="7378661" y="259199"/>
              <a:ext cx="295275" cy="29527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xmlns="" id="{E27698CF-0F37-4A98-9791-B0AF84E568A5}"/>
                </a:ext>
              </a:extLst>
            </p:cNvPr>
            <p:cNvSpPr/>
            <p:nvPr/>
          </p:nvSpPr>
          <p:spPr>
            <a:xfrm>
              <a:off x="7757399" y="259199"/>
              <a:ext cx="295275" cy="29527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BA67ECB7-B34E-4C63-98D7-D393E078CB17}"/>
                </a:ext>
              </a:extLst>
            </p:cNvPr>
            <p:cNvSpPr/>
            <p:nvPr/>
          </p:nvSpPr>
          <p:spPr>
            <a:xfrm>
              <a:off x="8159950" y="259199"/>
              <a:ext cx="295275" cy="29527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xmlns="" id="{476997FB-31E5-4C67-A2A5-E335671B4C58}"/>
                </a:ext>
              </a:extLst>
            </p:cNvPr>
            <p:cNvSpPr/>
            <p:nvPr/>
          </p:nvSpPr>
          <p:spPr>
            <a:xfrm>
              <a:off x="8516302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椭圆 35">
            <a:extLst>
              <a:ext uri="{FF2B5EF4-FFF2-40B4-BE49-F238E27FC236}">
                <a16:creationId xmlns:a16="http://schemas.microsoft.com/office/drawing/2014/main" xmlns="" id="{101E6418-6C9F-4CD7-AE5D-619103063D5D}"/>
              </a:ext>
            </a:extLst>
          </p:cNvPr>
          <p:cNvSpPr/>
          <p:nvPr/>
        </p:nvSpPr>
        <p:spPr>
          <a:xfrm>
            <a:off x="247058" y="189345"/>
            <a:ext cx="384810" cy="3848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4"/>
                </a:solidFill>
                <a:cs typeface="+mn-ea"/>
                <a:sym typeface="+mn-lt"/>
              </a:rPr>
              <a:t>4</a:t>
            </a:r>
            <a:endParaRPr lang="zh-CN" altLang="en-US" sz="20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3E8FD004-3158-4E2E-826E-88A20858FED2}"/>
              </a:ext>
            </a:extLst>
          </p:cNvPr>
          <p:cNvSpPr/>
          <p:nvPr/>
        </p:nvSpPr>
        <p:spPr>
          <a:xfrm>
            <a:off x="6387418" y="155191"/>
            <a:ext cx="45719" cy="453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87B0204D-D3C9-4C24-AB30-17D021F174A9}"/>
              </a:ext>
            </a:extLst>
          </p:cNvPr>
          <p:cNvSpPr/>
          <p:nvPr/>
        </p:nvSpPr>
        <p:spPr>
          <a:xfrm>
            <a:off x="631868" y="171421"/>
            <a:ext cx="5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000" b="1" dirty="0">
                <a:solidFill>
                  <a:schemeClr val="bg1"/>
                </a:solidFill>
                <a:cs typeface="+mn-ea"/>
                <a:sym typeface="+mn-lt"/>
              </a:rPr>
              <a:t>Решения проблемы </a:t>
            </a:r>
            <a:r>
              <a:rPr lang="ru-RU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синхронизации</a:t>
            </a:r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ru-RU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времени</a:t>
            </a:r>
            <a:endParaRPr lang="ru-RU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44"/>
          <p:cNvSpPr txBox="1"/>
          <p:nvPr/>
        </p:nvSpPr>
        <p:spPr>
          <a:xfrm>
            <a:off x="247058" y="834830"/>
            <a:ext cx="5116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b="1" dirty="0" smtClean="0">
                <a:solidFill>
                  <a:srgbClr val="335B74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>
                <a:solidFill>
                  <a:srgbClr val="335B74"/>
                </a:solidFill>
                <a:cs typeface="+mn-ea"/>
                <a:sym typeface="+mn-lt"/>
              </a:rPr>
              <a:t>Аппаратное решение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81" y="1273345"/>
            <a:ext cx="8460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en-US" dirty="0" smtClean="0">
                <a:latin typeface="Arial Unicode MS" panose="020B0604020202020204" pitchFamily="34" charset="-128"/>
              </a:rPr>
              <a:t>Используется многоканальная схема </a:t>
            </a:r>
            <a:r>
              <a:rPr lang="ru-RU" altLang="en-US" dirty="0">
                <a:latin typeface="Arial Unicode MS" panose="020B0604020202020204" pitchFamily="34" charset="-128"/>
              </a:rPr>
              <a:t>сбора </a:t>
            </a:r>
            <a:r>
              <a:rPr lang="ru-RU" altLang="en-US" dirty="0" smtClean="0">
                <a:latin typeface="Arial Unicode MS" panose="020B0604020202020204" pitchFamily="34" charset="-128"/>
              </a:rPr>
              <a:t>данных</a:t>
            </a:r>
            <a:r>
              <a:rPr lang="en-US" altLang="en-US" sz="1400" dirty="0" smtClean="0"/>
              <a:t>.</a:t>
            </a:r>
            <a:endParaRPr lang="ru-RU" altLang="en-US" sz="4000" dirty="0">
              <a:latin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51398" y="2691830"/>
            <a:ext cx="1140431" cy="339047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3703132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99275"/>
            <a:ext cx="6096000" cy="288607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0" y="4764643"/>
            <a:ext cx="9144000" cy="369332"/>
            <a:chOff x="0" y="4764643"/>
            <a:chExt cx="9144000" cy="369332"/>
          </a:xfrm>
        </p:grpSpPr>
        <p:sp>
          <p:nvSpPr>
            <p:cNvPr id="8" name="矩形 7"/>
            <p:cNvSpPr/>
            <p:nvPr/>
          </p:nvSpPr>
          <p:spPr>
            <a:xfrm>
              <a:off x="0" y="4804648"/>
              <a:ext cx="9144000" cy="2819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602980" y="4764643"/>
              <a:ext cx="541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dirty="0">
                  <a:solidFill>
                    <a:schemeClr val="bg1"/>
                  </a:solidFill>
                  <a:cs typeface="+mn-ea"/>
                  <a:sym typeface="+mn-lt"/>
                </a:rPr>
                <a:t>9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F60FA353-4366-4AB1-B88C-5BC83B110177}"/>
              </a:ext>
            </a:extLst>
          </p:cNvPr>
          <p:cNvGrpSpPr/>
          <p:nvPr/>
        </p:nvGrpSpPr>
        <p:grpSpPr>
          <a:xfrm>
            <a:off x="-2442" y="153138"/>
            <a:ext cx="9144000" cy="457200"/>
            <a:chOff x="0" y="133350"/>
            <a:chExt cx="9144000" cy="45720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B1E9E7FF-FADA-423F-B767-D6A49279DB26}"/>
                </a:ext>
              </a:extLst>
            </p:cNvPr>
            <p:cNvSpPr/>
            <p:nvPr/>
          </p:nvSpPr>
          <p:spPr>
            <a:xfrm>
              <a:off x="0" y="133350"/>
              <a:ext cx="914400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6EF96A9D-3752-466B-A7EB-BEEF250B31AC}"/>
                </a:ext>
              </a:extLst>
            </p:cNvPr>
            <p:cNvSpPr/>
            <p:nvPr/>
          </p:nvSpPr>
          <p:spPr>
            <a:xfrm>
              <a:off x="6976110" y="259199"/>
              <a:ext cx="295275" cy="29527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27ADEB62-52F8-4DA3-8861-FEF3760F9A0F}"/>
                </a:ext>
              </a:extLst>
            </p:cNvPr>
            <p:cNvSpPr/>
            <p:nvPr/>
          </p:nvSpPr>
          <p:spPr>
            <a:xfrm>
              <a:off x="7378661" y="259199"/>
              <a:ext cx="295275" cy="29527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xmlns="" id="{E27698CF-0F37-4A98-9791-B0AF84E568A5}"/>
                </a:ext>
              </a:extLst>
            </p:cNvPr>
            <p:cNvSpPr/>
            <p:nvPr/>
          </p:nvSpPr>
          <p:spPr>
            <a:xfrm>
              <a:off x="7757399" y="259199"/>
              <a:ext cx="295275" cy="29527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BA67ECB7-B34E-4C63-98D7-D393E078CB17}"/>
                </a:ext>
              </a:extLst>
            </p:cNvPr>
            <p:cNvSpPr/>
            <p:nvPr/>
          </p:nvSpPr>
          <p:spPr>
            <a:xfrm>
              <a:off x="8159950" y="259199"/>
              <a:ext cx="295275" cy="29527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xmlns="" id="{476997FB-31E5-4C67-A2A5-E335671B4C58}"/>
                </a:ext>
              </a:extLst>
            </p:cNvPr>
            <p:cNvSpPr/>
            <p:nvPr/>
          </p:nvSpPr>
          <p:spPr>
            <a:xfrm>
              <a:off x="8516302" y="259199"/>
              <a:ext cx="295275" cy="2952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椭圆 35">
            <a:extLst>
              <a:ext uri="{FF2B5EF4-FFF2-40B4-BE49-F238E27FC236}">
                <a16:creationId xmlns:a16="http://schemas.microsoft.com/office/drawing/2014/main" xmlns="" id="{101E6418-6C9F-4CD7-AE5D-619103063D5D}"/>
              </a:ext>
            </a:extLst>
          </p:cNvPr>
          <p:cNvSpPr/>
          <p:nvPr/>
        </p:nvSpPr>
        <p:spPr>
          <a:xfrm>
            <a:off x="247058" y="189345"/>
            <a:ext cx="384810" cy="3848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4"/>
                </a:solidFill>
                <a:cs typeface="+mn-ea"/>
                <a:sym typeface="+mn-lt"/>
              </a:rPr>
              <a:t>4</a:t>
            </a:r>
            <a:endParaRPr lang="zh-CN" altLang="en-US" sz="20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3E8FD004-3158-4E2E-826E-88A20858FED2}"/>
              </a:ext>
            </a:extLst>
          </p:cNvPr>
          <p:cNvSpPr/>
          <p:nvPr/>
        </p:nvSpPr>
        <p:spPr>
          <a:xfrm>
            <a:off x="6387418" y="155191"/>
            <a:ext cx="45719" cy="453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87B0204D-D3C9-4C24-AB30-17D021F174A9}"/>
              </a:ext>
            </a:extLst>
          </p:cNvPr>
          <p:cNvSpPr/>
          <p:nvPr/>
        </p:nvSpPr>
        <p:spPr>
          <a:xfrm>
            <a:off x="631868" y="171421"/>
            <a:ext cx="5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000" b="1" dirty="0">
                <a:solidFill>
                  <a:schemeClr val="bg1"/>
                </a:solidFill>
                <a:cs typeface="+mn-ea"/>
                <a:sym typeface="+mn-lt"/>
              </a:rPr>
              <a:t>Решения проблемы </a:t>
            </a:r>
            <a:r>
              <a:rPr lang="ru-RU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синхронизации</a:t>
            </a:r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ru-RU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времени</a:t>
            </a:r>
            <a:endParaRPr lang="ru-RU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44"/>
          <p:cNvSpPr txBox="1"/>
          <p:nvPr/>
        </p:nvSpPr>
        <p:spPr>
          <a:xfrm>
            <a:off x="247058" y="834830"/>
            <a:ext cx="5116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b="1" dirty="0" smtClean="0">
                <a:solidFill>
                  <a:srgbClr val="335B74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>
                <a:solidFill>
                  <a:srgbClr val="335B74"/>
                </a:solidFill>
                <a:cs typeface="+mn-ea"/>
                <a:sym typeface="+mn-lt"/>
              </a:rPr>
              <a:t>Программное решение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81" y="1273345"/>
            <a:ext cx="8460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Программное решение предназначено для случая с </a:t>
            </a:r>
            <a:r>
              <a:rPr lang="ru-RU" dirty="0">
                <a:solidFill>
                  <a:srgbClr val="FF0000"/>
                </a:solidFill>
              </a:rPr>
              <a:t>цифровыми выходами </a:t>
            </a:r>
            <a:r>
              <a:rPr lang="ru-RU" dirty="0"/>
              <a:t>от IMU. </a:t>
            </a:r>
            <a:r>
              <a:rPr lang="en-US" dirty="0"/>
              <a:t>C</a:t>
            </a:r>
            <a:r>
              <a:rPr lang="ru-RU" dirty="0"/>
              <a:t>игнал 1PPS и цифровые данные от IMU передаются на контроллер прерываний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229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严谨学术报告论文答辩毕业论文PP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自定义 4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335B74"/>
      </a:accent1>
      <a:accent2>
        <a:srgbClr val="335B74"/>
      </a:accent2>
      <a:accent3>
        <a:srgbClr val="335B74"/>
      </a:accent3>
      <a:accent4>
        <a:srgbClr val="335B74"/>
      </a:accent4>
      <a:accent5>
        <a:srgbClr val="335B74"/>
      </a:accent5>
      <a:accent6>
        <a:srgbClr val="335B74"/>
      </a:accent6>
      <a:hlink>
        <a:srgbClr val="335B74"/>
      </a:hlink>
      <a:folHlink>
        <a:srgbClr val="335B74"/>
      </a:folHlink>
    </a:clrScheme>
    <a:fontScheme name="tvcp45dp">
      <a:majorFont>
        <a:latin typeface="字魂58号-创中黑" panose="020F0302020204030204"/>
        <a:ea typeface="字魂58号-创中黑"/>
        <a:cs typeface=""/>
      </a:majorFont>
      <a:minorFont>
        <a:latin typeface="字魂58号-创中黑" panose="020F0502020204030204"/>
        <a:ea typeface="字魂58号-创中黑"/>
        <a:cs typeface=""/>
      </a:minorFont>
    </a:fontScheme>
    <a:fmtScheme name="发光边缘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16370</TotalTime>
  <Words>255</Words>
  <Application>Microsoft Office PowerPoint</Application>
  <PresentationFormat>On-screen Show (16:9)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 Unicode MS</vt:lpstr>
      <vt:lpstr>宋体</vt:lpstr>
      <vt:lpstr>Arial</vt:lpstr>
      <vt:lpstr>Arial Black</vt:lpstr>
      <vt:lpstr>Calibri</vt:lpstr>
      <vt:lpstr>Cambria Math</vt:lpstr>
      <vt:lpstr>等线</vt:lpstr>
      <vt:lpstr>Times New Roman</vt:lpstr>
      <vt:lpstr>Wingdings</vt:lpstr>
      <vt:lpstr>字魂58号-创中黑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Синхронизация в гибридных навигационных системах_ИссаМохаммад_155</dc:title>
  <dc:creator>IT-111</dc:creator>
  <cp:lastModifiedBy>toshiba</cp:lastModifiedBy>
  <cp:revision>514</cp:revision>
  <dcterms:created xsi:type="dcterms:W3CDTF">2017-05-19T12:55:31Z</dcterms:created>
  <dcterms:modified xsi:type="dcterms:W3CDTF">2023-04-19T06:32:51Z</dcterms:modified>
</cp:coreProperties>
</file>