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14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1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2453"/>
            <a:ext cx="9144000" cy="1802581"/>
          </a:xfrm>
          <a:effectLst>
            <a:reflection endPos="33000" dist="50800" dir="5400000" sy="-100000" algn="bl" rotWithShape="0"/>
          </a:effectLst>
        </p:spPr>
        <p:txBody>
          <a:bodyPr/>
          <a:lstStyle/>
          <a:p>
            <a:r>
              <a:rPr lang="en-US" sz="6400" i="1" dirty="0" err="1">
                <a:solidFill>
                  <a:srgbClr val="FFFF00"/>
                </a:solidFill>
              </a:rPr>
              <a:t>Линейная</a:t>
            </a:r>
            <a:r>
              <a:rPr lang="en-US" sz="6400" i="1" dirty="0">
                <a:solidFill>
                  <a:srgbClr val="FFFF00"/>
                </a:solidFill>
              </a:rPr>
              <a:t> </a:t>
            </a:r>
            <a:r>
              <a:rPr lang="en-US" sz="6400" i="1" dirty="0" err="1" smtClean="0">
                <a:solidFill>
                  <a:srgbClr val="FFFF00"/>
                </a:solidFill>
              </a:rPr>
              <a:t>алгебра</a:t>
            </a:r>
            <a:endParaRPr lang="en-US" sz="6400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Выполнил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Душан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Станкович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Группа</a:t>
            </a:r>
            <a:r>
              <a:rPr lang="ru-RU" dirty="0" smtClean="0">
                <a:solidFill>
                  <a:srgbClr val="FFFF00"/>
                </a:solidFill>
              </a:rPr>
              <a:t>: 114Т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Руководители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Коверина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Мария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Сергеевна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Насруллаев </a:t>
            </a:r>
            <a:r>
              <a:rPr lang="en-US" dirty="0" err="1" smtClean="0">
                <a:solidFill>
                  <a:srgbClr val="FFFF00"/>
                </a:solidFill>
              </a:rPr>
              <a:t>Ибрагим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Наср</a:t>
            </a:r>
            <a:r>
              <a:rPr lang="ru-RU" dirty="0" smtClean="0">
                <a:solidFill>
                  <a:srgbClr val="FFFF00"/>
                </a:solidFill>
              </a:rPr>
              <a:t>у</a:t>
            </a:r>
            <a:r>
              <a:rPr lang="en-US" dirty="0" smtClean="0">
                <a:solidFill>
                  <a:srgbClr val="FFFF00"/>
                </a:solidFill>
              </a:rPr>
              <a:t>л</a:t>
            </a:r>
            <a:r>
              <a:rPr lang="ru-RU" dirty="0" smtClean="0">
                <a:solidFill>
                  <a:srgbClr val="FFFF00"/>
                </a:solidFill>
              </a:rPr>
              <a:t>л</a:t>
            </a:r>
            <a:r>
              <a:rPr lang="en-US" dirty="0" err="1" smtClean="0">
                <a:solidFill>
                  <a:srgbClr val="FFFF00"/>
                </a:solidFill>
              </a:rPr>
              <a:t>аев</a:t>
            </a:r>
            <a:r>
              <a:rPr lang="ru-RU" dirty="0" err="1" smtClean="0">
                <a:solidFill>
                  <a:srgbClr val="FFFF00"/>
                </a:solidFill>
              </a:rPr>
              <a:t>ич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480" y="198120"/>
            <a:ext cx="5181600" cy="662305"/>
          </a:xfrm>
        </p:spPr>
        <p:txBody>
          <a:bodyPr/>
          <a:lstStyle/>
          <a:p>
            <a:r>
              <a:rPr lang="en-US" sz="3200" i="1" dirty="0" err="1">
                <a:sym typeface="+mn-ea"/>
              </a:rPr>
              <a:t>криптосистема</a:t>
            </a:r>
            <a:r>
              <a:rPr lang="en-US" sz="3200" i="1" dirty="0">
                <a:sym typeface="+mn-ea"/>
              </a:rPr>
              <a:t> RSA</a:t>
            </a:r>
            <a:endParaRPr lang="en-US" sz="3200" i="1" dirty="0"/>
          </a:p>
          <a:p>
            <a:endParaRPr lang="en-US" dirty="0"/>
          </a:p>
        </p:txBody>
      </p:sp>
      <p:pic>
        <p:nvPicPr>
          <p:cNvPr id="5" name="Content Placeholder 4" descr="Screenshot 2023-04-10 at 12-11-57 RSA — Википедия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00" y="860425"/>
            <a:ext cx="12105005" cy="5829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642194"/>
          </a:xfrm>
        </p:spPr>
        <p:txBody>
          <a:bodyPr>
            <a:normAutofit/>
          </a:bodyPr>
          <a:lstStyle/>
          <a:p>
            <a:pPr algn="l"/>
            <a:r>
              <a:rPr lang="en-US" sz="5400" i="1" dirty="0" smtClean="0">
                <a:sym typeface="+mn-ea"/>
              </a:rPr>
              <a:t>в </a:t>
            </a:r>
            <a:r>
              <a:rPr lang="en-US" sz="5400" i="1" dirty="0" err="1">
                <a:sym typeface="+mn-ea"/>
              </a:rPr>
              <a:t>компьютерной</a:t>
            </a:r>
            <a:r>
              <a:rPr lang="en-US" sz="5400" i="1" dirty="0">
                <a:sym typeface="+mn-ea"/>
              </a:rPr>
              <a:t> </a:t>
            </a:r>
            <a:r>
              <a:rPr lang="en-US" sz="5400" i="1" dirty="0" err="1">
                <a:sym typeface="+mn-ea"/>
              </a:rPr>
              <a:t>графике</a:t>
            </a:r>
            <a:r>
              <a:rPr lang="en-US" sz="5400" i="1" dirty="0">
                <a:sym typeface="+mn-ea"/>
              </a:rPr>
              <a:t>: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10959008" cy="3921300"/>
          </a:xfrm>
        </p:spPr>
        <p:txBody>
          <a:bodyPr>
            <a:noAutofit/>
          </a:bodyPr>
          <a:lstStyle/>
          <a:p>
            <a:r>
              <a:rPr lang="en-US" sz="3200" i="1" dirty="0" err="1"/>
              <a:t>Графические</a:t>
            </a:r>
            <a:r>
              <a:rPr lang="en-US" sz="3200" i="1" dirty="0"/>
              <a:t> </a:t>
            </a:r>
            <a:r>
              <a:rPr lang="en-US" sz="3200" i="1" dirty="0" err="1" smtClean="0"/>
              <a:t>системы</a:t>
            </a:r>
            <a:r>
              <a:rPr lang="ru-RU" sz="3200" i="1" dirty="0" smtClean="0"/>
              <a:t> </a:t>
            </a:r>
            <a:r>
              <a:rPr lang="en-US" sz="3200" i="1" dirty="0" err="1" smtClean="0"/>
              <a:t>используют</a:t>
            </a:r>
            <a:r>
              <a:rPr lang="en-US" sz="3200" i="1" dirty="0" smtClean="0"/>
              <a:t> </a:t>
            </a:r>
            <a:r>
              <a:rPr lang="en-US" sz="3200" i="1" dirty="0" err="1"/>
              <a:t>линейную</a:t>
            </a:r>
            <a:r>
              <a:rPr lang="en-US" sz="3200" i="1" dirty="0"/>
              <a:t> </a:t>
            </a:r>
            <a:r>
              <a:rPr lang="en-US" sz="3200" i="1" dirty="0" err="1"/>
              <a:t>алгебру</a:t>
            </a:r>
            <a:endParaRPr lang="en-US" sz="3200" i="1" dirty="0"/>
          </a:p>
          <a:p>
            <a:pPr marL="0" indent="0">
              <a:buNone/>
            </a:pPr>
            <a:r>
              <a:rPr lang="sr-Cyrl-RS" altLang="en-US" sz="3200" i="1" dirty="0"/>
              <a:t>   </a:t>
            </a:r>
            <a:r>
              <a:rPr lang="en-US" sz="3200" i="1" dirty="0" err="1"/>
              <a:t>для</a:t>
            </a:r>
            <a:r>
              <a:rPr lang="en-US" sz="3200" i="1" dirty="0"/>
              <a:t> </a:t>
            </a:r>
            <a:r>
              <a:rPr lang="en-US" sz="3200" i="1" dirty="0" err="1"/>
              <a:t>представления</a:t>
            </a:r>
            <a:r>
              <a:rPr lang="en-US" sz="3200" i="1" dirty="0"/>
              <a:t> </a:t>
            </a:r>
            <a:r>
              <a:rPr lang="en-US" sz="3200" i="1" dirty="0" err="1"/>
              <a:t>объектов</a:t>
            </a:r>
            <a:r>
              <a:rPr lang="en-US" sz="3200" i="1" dirty="0"/>
              <a:t> в </a:t>
            </a:r>
            <a:r>
              <a:rPr lang="en-US" sz="3200" i="1" dirty="0" err="1" smtClean="0"/>
              <a:t>тр</a:t>
            </a:r>
            <a:r>
              <a:rPr lang="ru-RU" sz="3200" i="1" dirty="0" smtClean="0"/>
              <a:t>ё</a:t>
            </a:r>
            <a:r>
              <a:rPr lang="en-US" sz="3200" i="1" dirty="0" err="1" smtClean="0"/>
              <a:t>хмерном</a:t>
            </a:r>
            <a:r>
              <a:rPr lang="en-US" sz="3200" i="1" dirty="0" smtClean="0"/>
              <a:t> </a:t>
            </a:r>
            <a:r>
              <a:rPr lang="en-US" sz="3200" i="1" dirty="0" err="1"/>
              <a:t>пространстве</a:t>
            </a:r>
            <a:r>
              <a:rPr lang="en-US" sz="3200" i="1" dirty="0"/>
              <a:t>,</a:t>
            </a:r>
          </a:p>
          <a:p>
            <a:pPr marL="0" indent="0">
              <a:buNone/>
            </a:pPr>
            <a:r>
              <a:rPr lang="sr-Cyrl-RS" altLang="en-US" sz="3200" i="1" dirty="0"/>
              <a:t>   </a:t>
            </a:r>
            <a:r>
              <a:rPr lang="en-US" sz="3200" i="1" dirty="0" err="1"/>
              <a:t>выполнения</a:t>
            </a:r>
            <a:r>
              <a:rPr lang="en-US" sz="3200" i="1" dirty="0"/>
              <a:t> </a:t>
            </a:r>
            <a:r>
              <a:rPr lang="en-US" sz="3200" i="1" dirty="0" err="1"/>
              <a:t>таких</a:t>
            </a:r>
            <a:r>
              <a:rPr lang="en-US" sz="3200" i="1" dirty="0"/>
              <a:t> </a:t>
            </a:r>
            <a:r>
              <a:rPr lang="en-US" sz="3200" i="1" dirty="0" err="1"/>
              <a:t>преобразований</a:t>
            </a:r>
            <a:r>
              <a:rPr lang="en-US" sz="3200" i="1" dirty="0"/>
              <a:t>, </a:t>
            </a:r>
            <a:r>
              <a:rPr lang="en-US" sz="3200" i="1" dirty="0" err="1"/>
              <a:t>как</a:t>
            </a:r>
            <a:r>
              <a:rPr lang="en-US" sz="3200" i="1" dirty="0"/>
              <a:t> </a:t>
            </a:r>
            <a:r>
              <a:rPr lang="en-US" sz="3200" i="1" dirty="0" err="1"/>
              <a:t>вращение, </a:t>
            </a:r>
            <a:endParaRPr lang="en-US" sz="3200" i="1" dirty="0"/>
          </a:p>
          <a:p>
            <a:pPr marL="0" indent="0">
              <a:buNone/>
            </a:pPr>
            <a:r>
              <a:rPr lang="sr-Cyrl-RS" altLang="en-US" sz="3200" i="1" dirty="0"/>
              <a:t>   </a:t>
            </a:r>
            <a:r>
              <a:rPr lang="en-US" sz="3200" i="1" dirty="0" err="1"/>
              <a:t>масштабирование</a:t>
            </a:r>
            <a:r>
              <a:rPr lang="en-US" sz="3200" i="1" dirty="0"/>
              <a:t>, и </a:t>
            </a:r>
            <a:r>
              <a:rPr lang="en-US" sz="3200" i="1" dirty="0" err="1"/>
              <a:t>рендеринга</a:t>
            </a:r>
            <a:r>
              <a:rPr lang="en-US" sz="3200" i="1" dirty="0"/>
              <a:t> </a:t>
            </a:r>
            <a:r>
              <a:rPr lang="en-US" sz="3200" i="1" dirty="0" err="1" smtClean="0"/>
              <a:t>изображений</a:t>
            </a:r>
            <a:r>
              <a:rPr lang="ru-RU" sz="3200" i="1" dirty="0" smtClean="0"/>
              <a:t>.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573039"/>
            <a:ext cx="5384800" cy="3921300"/>
          </a:xfrm>
        </p:spPr>
        <p:txBody>
          <a:bodyPr/>
          <a:lstStyle/>
          <a:p>
            <a:r>
              <a:rPr lang="ru-RU" sz="3200" i="1" u="sng" dirty="0" smtClean="0"/>
              <a:t>В с</a:t>
            </a:r>
            <a:r>
              <a:rPr lang="en-US" sz="3200" i="1" u="sng" dirty="0" err="1" smtClean="0"/>
              <a:t>истем</a:t>
            </a:r>
            <a:r>
              <a:rPr lang="ru-RU" sz="3200" i="1" u="sng" dirty="0" smtClean="0"/>
              <a:t>е</a:t>
            </a:r>
            <a:r>
              <a:rPr lang="en-US" sz="3200" i="1" u="sng" dirty="0" smtClean="0"/>
              <a:t> </a:t>
            </a:r>
            <a:r>
              <a:rPr lang="en-US" sz="3200" i="1" u="sng" dirty="0" err="1"/>
              <a:t>управления</a:t>
            </a:r>
            <a:r>
              <a:rPr lang="en-US" sz="3200" i="1" u="sng" dirty="0"/>
              <a:t>: </a:t>
            </a:r>
            <a:endParaRPr lang="ru-RU" sz="3200" i="1" u="sng" dirty="0" smtClean="0"/>
          </a:p>
          <a:p>
            <a:pPr>
              <a:buNone/>
            </a:pPr>
            <a:r>
              <a:rPr lang="en-US" sz="3200" i="1" dirty="0" err="1" smtClean="0"/>
              <a:t>для</a:t>
            </a:r>
            <a:r>
              <a:rPr lang="sr-Cyrl-RS" altLang="en-US" sz="3200" i="1" dirty="0" smtClean="0"/>
              <a:t> </a:t>
            </a:r>
            <a:r>
              <a:rPr lang="en-US" sz="3200" i="1" dirty="0" err="1"/>
              <a:t>проектирования</a:t>
            </a:r>
            <a:r>
              <a:rPr lang="en-US" sz="3200" i="1" dirty="0"/>
              <a:t> </a:t>
            </a:r>
            <a:endParaRPr lang="ru-RU" sz="3200" i="1" dirty="0" smtClean="0"/>
          </a:p>
          <a:p>
            <a:pPr>
              <a:buNone/>
            </a:pPr>
            <a:r>
              <a:rPr lang="en-US" sz="3200" i="1" dirty="0" err="1" smtClean="0"/>
              <a:t>анализа</a:t>
            </a:r>
            <a:r>
              <a:rPr lang="en-US" sz="3200" i="1" dirty="0" smtClean="0"/>
              <a:t> </a:t>
            </a:r>
            <a:r>
              <a:rPr lang="en-US" sz="3200" i="1" dirty="0" err="1"/>
              <a:t>систем</a:t>
            </a:r>
            <a:r>
              <a:rPr lang="en-US" sz="3200" i="1" dirty="0"/>
              <a:t> </a:t>
            </a:r>
            <a:r>
              <a:rPr lang="en-US" sz="3200" i="1" dirty="0" err="1" smtClean="0"/>
              <a:t>управления</a:t>
            </a:r>
            <a:endParaRPr lang="ru-RU" sz="3200" i="1" dirty="0" smtClean="0"/>
          </a:p>
          <a:p>
            <a:pPr>
              <a:buNone/>
            </a:pPr>
            <a:r>
              <a:rPr lang="en-US" sz="3200" i="1" dirty="0" err="1" smtClean="0"/>
              <a:t>для</a:t>
            </a:r>
            <a:r>
              <a:rPr lang="en-US" sz="3200" i="1" dirty="0" smtClean="0"/>
              <a:t> </a:t>
            </a:r>
            <a:r>
              <a:rPr lang="en-US" sz="3200" i="1" dirty="0" err="1"/>
              <a:t>различных</a:t>
            </a:r>
            <a:r>
              <a:rPr lang="sr-Cyrl-RS" altLang="en-US" sz="3200" i="1" dirty="0"/>
              <a:t> </a:t>
            </a:r>
            <a:r>
              <a:rPr lang="en-US" sz="3200" i="1" dirty="0" err="1" smtClean="0"/>
              <a:t>приложений</a:t>
            </a:r>
            <a:r>
              <a:rPr lang="en-US" sz="3200" i="1" dirty="0" smtClean="0"/>
              <a:t>,</a:t>
            </a:r>
            <a:endParaRPr lang="ru-RU" sz="3200" i="1" dirty="0" smtClean="0"/>
          </a:p>
          <a:p>
            <a:pPr>
              <a:buNone/>
            </a:pPr>
            <a:r>
              <a:rPr lang="en-US" sz="3200" i="1" dirty="0" err="1" smtClean="0"/>
              <a:t>таких</a:t>
            </a:r>
            <a:r>
              <a:rPr lang="en-US" sz="3200" i="1" dirty="0" smtClean="0"/>
              <a:t> </a:t>
            </a:r>
            <a:r>
              <a:rPr lang="en-US" sz="3200" i="1" dirty="0" err="1"/>
              <a:t>как</a:t>
            </a:r>
            <a:r>
              <a:rPr lang="en-US" sz="3200" i="1" dirty="0"/>
              <a:t> </a:t>
            </a:r>
            <a:r>
              <a:rPr lang="en-US" sz="3200" i="1" dirty="0" err="1" smtClean="0"/>
              <a:t>роботы</a:t>
            </a:r>
            <a:endParaRPr lang="ru-RU" sz="3200" i="1" dirty="0" smtClean="0"/>
          </a:p>
          <a:p>
            <a:pPr>
              <a:buNone/>
            </a:pPr>
            <a:r>
              <a:rPr lang="en-US" sz="3200" i="1" dirty="0" err="1" smtClean="0"/>
              <a:t>манипуляторы</a:t>
            </a:r>
            <a:r>
              <a:rPr lang="en-US" sz="3200" i="1" dirty="0" smtClean="0"/>
              <a:t> </a:t>
            </a:r>
            <a:endParaRPr lang="en-US" sz="3200" i="1" dirty="0"/>
          </a:p>
          <a:p>
            <a:endParaRPr lang="en-US" dirty="0"/>
          </a:p>
        </p:txBody>
      </p:sp>
      <p:pic>
        <p:nvPicPr>
          <p:cNvPr id="4" name="Content Placeholder 3" descr="istockphoto-1456545135-170667a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6300" y="-133350"/>
            <a:ext cx="6235065" cy="37585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4930" y="372745"/>
            <a:ext cx="4358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>
                <a:sym typeface="+mn-ea"/>
              </a:rPr>
              <a:t> </a:t>
            </a:r>
            <a:r>
              <a:rPr lang="en-US" sz="5400" b="1" i="1" dirty="0">
                <a:sym typeface="+mn-ea"/>
              </a:rPr>
              <a:t>в </a:t>
            </a:r>
            <a:r>
              <a:rPr lang="en-US" sz="5400" b="1" i="1" dirty="0" err="1">
                <a:sym typeface="+mn-ea"/>
              </a:rPr>
              <a:t>инженерии</a:t>
            </a:r>
            <a:r>
              <a:rPr lang="en-US" dirty="0">
                <a:sym typeface="+mn-ea"/>
              </a:rPr>
              <a:t/>
            </a:r>
            <a:br>
              <a:rPr lang="en-US" dirty="0">
                <a:sym typeface="+mn-ea"/>
              </a:rPr>
            </a:br>
            <a:endParaRPr lang="en-US" dirty="0"/>
          </a:p>
        </p:txBody>
      </p:sp>
      <p:pic>
        <p:nvPicPr>
          <p:cNvPr id="6" name="Picture 5" descr="rob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935" y="3335020"/>
            <a:ext cx="6223000" cy="3629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0" y="584200"/>
            <a:ext cx="5376545" cy="55435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b="1" i="1" dirty="0" err="1" smtClean="0">
                <a:solidFill>
                  <a:schemeClr val="bg1"/>
                </a:solidFill>
                <a:sym typeface="+mn-ea"/>
              </a:rPr>
              <a:t>самол</a:t>
            </a:r>
            <a:r>
              <a:rPr lang="ru-RU" sz="3200" b="1" i="1" dirty="0" smtClean="0">
                <a:solidFill>
                  <a:schemeClr val="bg1"/>
                </a:solidFill>
                <a:sym typeface="+mn-ea"/>
              </a:rPr>
              <a:t>ё</a:t>
            </a:r>
            <a:r>
              <a:rPr lang="en-US" sz="3200" b="1" i="1" dirty="0" err="1" smtClean="0">
                <a:solidFill>
                  <a:schemeClr val="bg1"/>
                </a:solidFill>
                <a:sym typeface="+mn-ea"/>
              </a:rPr>
              <a:t>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0000"/>
                </a:solidFill>
                <a:sym typeface="+mn-ea"/>
              </a:rPr>
              <a:t>автомобили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в </a:t>
            </a:r>
            <a:r>
              <a:rPr lang="en-US" sz="3200" i="1" dirty="0" err="1" smtClean="0"/>
              <a:t>обработке</a:t>
            </a:r>
            <a:r>
              <a:rPr lang="ru-RU" sz="3200" i="1" dirty="0" smtClean="0"/>
              <a:t> </a:t>
            </a:r>
            <a:r>
              <a:rPr lang="en-US" sz="3200" i="1" dirty="0" err="1" smtClean="0"/>
              <a:t>сигналов</a:t>
            </a:r>
            <a:r>
              <a:rPr lang="en-US" sz="3200" i="1" dirty="0" smtClean="0"/>
              <a:t> </a:t>
            </a:r>
            <a:endParaRPr lang="ru-RU" sz="3200" i="1" dirty="0" smtClean="0"/>
          </a:p>
          <a:p>
            <a:pPr>
              <a:buNone/>
            </a:pPr>
            <a:r>
              <a:rPr lang="en-US" sz="3200" i="1" dirty="0" err="1" smtClean="0"/>
              <a:t>для</a:t>
            </a:r>
            <a:r>
              <a:rPr lang="ru-RU" sz="3200" i="1" dirty="0" smtClean="0"/>
              <a:t>  </a:t>
            </a:r>
            <a:r>
              <a:rPr lang="en-US" sz="3200" i="1" dirty="0" err="1" smtClean="0"/>
              <a:t>анализа</a:t>
            </a:r>
            <a:r>
              <a:rPr lang="en-US" sz="3200" i="1" dirty="0" smtClean="0"/>
              <a:t> </a:t>
            </a:r>
            <a:r>
              <a:rPr lang="en-US" sz="3200" i="1" dirty="0" err="1"/>
              <a:t>таких</a:t>
            </a:r>
            <a:r>
              <a:rPr lang="en-US" sz="3200" i="1" dirty="0"/>
              <a:t> </a:t>
            </a:r>
            <a:r>
              <a:rPr lang="en-US" sz="3200" i="1" dirty="0" err="1" smtClean="0"/>
              <a:t>сигналов</a:t>
            </a:r>
            <a:r>
              <a:rPr lang="en-US" sz="3200" i="1" dirty="0" smtClean="0"/>
              <a:t>,</a:t>
            </a:r>
            <a:endParaRPr lang="ru-RU" sz="3200" i="1" dirty="0" smtClean="0"/>
          </a:p>
          <a:p>
            <a:pPr>
              <a:buNone/>
            </a:pPr>
            <a:r>
              <a:rPr lang="en-US" sz="3200" i="1" dirty="0" err="1" smtClean="0"/>
              <a:t>как</a:t>
            </a:r>
            <a:r>
              <a:rPr lang="en-US" sz="3200" i="1" dirty="0" smtClean="0"/>
              <a:t> </a:t>
            </a:r>
            <a:r>
              <a:rPr lang="en-US" sz="3200" i="1" dirty="0" err="1"/>
              <a:t>аудио</a:t>
            </a:r>
            <a:r>
              <a:rPr lang="en-US" sz="3200" i="1" dirty="0"/>
              <a:t>, </a:t>
            </a:r>
            <a:r>
              <a:rPr lang="en-US" sz="3200" i="1" dirty="0" err="1"/>
              <a:t>видео</a:t>
            </a:r>
            <a:r>
              <a:rPr lang="en-US" sz="3200" i="1" dirty="0"/>
              <a:t> </a:t>
            </a:r>
            <a:r>
              <a:rPr lang="en-US" sz="3200" i="1" dirty="0" smtClean="0"/>
              <a:t>и</a:t>
            </a:r>
            <a:endParaRPr lang="ru-RU" sz="3200" i="1" dirty="0" smtClean="0"/>
          </a:p>
          <a:p>
            <a:pPr>
              <a:buNone/>
            </a:pPr>
            <a:r>
              <a:rPr lang="en-US" sz="3200" i="1" dirty="0" err="1" smtClean="0"/>
              <a:t>изображения</a:t>
            </a:r>
            <a:r>
              <a:rPr lang="en-US" sz="3200" i="1" dirty="0"/>
              <a:t>, и </a:t>
            </a:r>
            <a:r>
              <a:rPr lang="en-US" sz="3200" i="1" dirty="0" err="1" smtClean="0"/>
              <a:t>управления</a:t>
            </a:r>
            <a:endParaRPr lang="ru-RU" sz="3200" i="1" dirty="0" smtClean="0"/>
          </a:p>
          <a:p>
            <a:pPr>
              <a:buNone/>
            </a:pPr>
            <a:r>
              <a:rPr lang="en-US" sz="3200" i="1" dirty="0" err="1" smtClean="0"/>
              <a:t>ими</a:t>
            </a:r>
            <a:r>
              <a:rPr lang="en-US" sz="3200" i="1" dirty="0"/>
              <a:t>.</a:t>
            </a:r>
          </a:p>
        </p:txBody>
      </p:sp>
      <p:pic>
        <p:nvPicPr>
          <p:cNvPr id="4" name="Content Placeholder 3" descr="9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0100" y="337185"/>
            <a:ext cx="6042025" cy="2846070"/>
          </a:xfrm>
          <a:prstGeom prst="rect">
            <a:avLst/>
          </a:prstGeom>
        </p:spPr>
      </p:pic>
      <p:pic>
        <p:nvPicPr>
          <p:cNvPr id="5" name="Picture 4" descr="fa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735" y="3201670"/>
            <a:ext cx="608520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587501"/>
            <a:ext cx="5384800" cy="4525963"/>
          </a:xfrm>
        </p:spPr>
        <p:txBody>
          <a:bodyPr>
            <a:normAutofit/>
          </a:bodyPr>
          <a:lstStyle/>
          <a:p>
            <a:r>
              <a:rPr lang="en-US" sz="3200" b="1" i="1" dirty="0" err="1" smtClean="0"/>
              <a:t>при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анализе</a:t>
            </a:r>
            <a:r>
              <a:rPr lang="en-US" sz="3200" b="1" i="1" dirty="0"/>
              <a:t> </a:t>
            </a:r>
            <a:r>
              <a:rPr lang="en-US" sz="3200" b="1" i="1" dirty="0" smtClean="0"/>
              <a:t>и</a:t>
            </a:r>
            <a:endParaRPr lang="ru-RU" sz="3200" b="1" i="1" dirty="0" smtClean="0"/>
          </a:p>
          <a:p>
            <a:pPr>
              <a:buNone/>
            </a:pPr>
            <a:r>
              <a:rPr lang="ru-RU" sz="3200" b="1" i="1" dirty="0" err="1" smtClean="0"/>
              <a:t>п</a:t>
            </a:r>
            <a:r>
              <a:rPr lang="en-US" sz="3200" b="1" i="1" dirty="0" err="1" smtClean="0"/>
              <a:t>роектировании</a:t>
            </a:r>
            <a:endParaRPr lang="ru-RU" sz="3200" b="1" i="1" dirty="0" smtClean="0"/>
          </a:p>
          <a:p>
            <a:pPr>
              <a:buNone/>
            </a:pPr>
            <a:r>
              <a:rPr lang="en-US" sz="3200" b="1" i="1" dirty="0" err="1" smtClean="0"/>
              <a:t>электрических</a:t>
            </a:r>
            <a:r>
              <a:rPr lang="en-US" sz="3200" b="1" i="1" dirty="0" smtClean="0"/>
              <a:t> </a:t>
            </a:r>
          </a:p>
          <a:p>
            <a:pPr>
              <a:buNone/>
            </a:pPr>
            <a:r>
              <a:rPr lang="en-US" sz="3200" b="1" i="1" dirty="0" err="1"/>
              <a:t>цепей</a:t>
            </a:r>
            <a:r>
              <a:rPr lang="en-US" sz="3200" b="1" i="1" dirty="0"/>
              <a:t>.</a:t>
            </a:r>
          </a:p>
        </p:txBody>
      </p:sp>
      <p:pic>
        <p:nvPicPr>
          <p:cNvPr id="4" name="Content Placeholder 3" descr="el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17010" y="635"/>
            <a:ext cx="832675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 smtClean="0"/>
              <a:t>при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разработке</a:t>
            </a:r>
            <a:r>
              <a:rPr lang="en-US" sz="3200" b="1" i="1" dirty="0"/>
              <a:t> </a:t>
            </a:r>
            <a:r>
              <a:rPr lang="en-US" sz="3200" b="1" i="1" dirty="0" smtClean="0"/>
              <a:t>и</a:t>
            </a:r>
            <a:endParaRPr lang="ru-RU" sz="3200" b="1" i="1" dirty="0" smtClean="0"/>
          </a:p>
          <a:p>
            <a:pPr>
              <a:buNone/>
            </a:pPr>
            <a:r>
              <a:rPr lang="en-US" sz="3200" b="1" i="1" dirty="0" err="1" smtClean="0"/>
              <a:t>реализации</a:t>
            </a:r>
            <a:endParaRPr lang="en-US" sz="3200" b="1" i="1" dirty="0"/>
          </a:p>
          <a:p>
            <a:pPr marL="0" indent="0">
              <a:buNone/>
            </a:pPr>
            <a:r>
              <a:rPr lang="en-US" sz="3200" b="1" i="1" dirty="0"/>
              <a:t> </a:t>
            </a:r>
            <a:r>
              <a:rPr lang="en-US" sz="3200" b="1" i="1" dirty="0" err="1" smtClean="0"/>
              <a:t>квантовых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компьютеров</a:t>
            </a:r>
            <a:r>
              <a:rPr lang="en-US" sz="3200" b="1" i="1" dirty="0"/>
              <a:t>.</a:t>
            </a:r>
          </a:p>
        </p:txBody>
      </p:sp>
      <p:pic>
        <p:nvPicPr>
          <p:cNvPr id="7" name="Content Placeholder 6" descr="istockphoto-1393513197-170667a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5075" y="-435610"/>
            <a:ext cx="7319645" cy="746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</a:rPr>
              <a:t>в </a:t>
            </a:r>
            <a:r>
              <a:rPr lang="en-US" sz="5400" dirty="0" err="1">
                <a:solidFill>
                  <a:schemeClr val="bg1"/>
                </a:solidFill>
              </a:rPr>
              <a:t>программировании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44" y="1628800"/>
            <a:ext cx="5875064" cy="4525963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в </a:t>
            </a:r>
            <a:r>
              <a:rPr lang="en-US" sz="3200" b="1" i="1" dirty="0" err="1">
                <a:solidFill>
                  <a:schemeClr val="bg1"/>
                </a:solidFill>
              </a:rPr>
              <a:t>различных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аспектах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b="1" i="1" dirty="0" err="1" smtClean="0">
                <a:solidFill>
                  <a:schemeClr val="bg1"/>
                </a:solidFill>
              </a:rPr>
              <a:t>анализа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данных,машинного</a:t>
            </a:r>
            <a:endParaRPr lang="en-US" sz="32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i="1" dirty="0" err="1" smtClean="0">
                <a:solidFill>
                  <a:schemeClr val="bg1"/>
                </a:solidFill>
              </a:rPr>
              <a:t>обучения</a:t>
            </a:r>
            <a:r>
              <a:rPr lang="en-US" sz="3200" b="1" i="1" dirty="0" smtClean="0">
                <a:solidFill>
                  <a:schemeClr val="bg1"/>
                </a:solidFill>
              </a:rPr>
              <a:t>(ML</a:t>
            </a:r>
            <a:r>
              <a:rPr lang="en-US" sz="3200" b="1" i="1" dirty="0">
                <a:solidFill>
                  <a:schemeClr val="bg1"/>
                </a:solidFill>
              </a:rPr>
              <a:t>) </a:t>
            </a:r>
            <a:r>
              <a:rPr lang="en-US" sz="3200" b="1" i="1" dirty="0" smtClean="0">
                <a:solidFill>
                  <a:schemeClr val="bg1"/>
                </a:solidFill>
              </a:rPr>
              <a:t>и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искусственного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интеллекта</a:t>
            </a:r>
            <a:r>
              <a:rPr lang="en-US" sz="3200" b="1" i="1" dirty="0">
                <a:solidFill>
                  <a:schemeClr val="bg1"/>
                </a:solidFill>
              </a:rPr>
              <a:t>(AI)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97535"/>
            <a:ext cx="5181600" cy="5579745"/>
          </a:xfrm>
        </p:spPr>
        <p:txBody>
          <a:bodyPr>
            <a:normAutofit/>
          </a:bodyPr>
          <a:lstStyle/>
          <a:p>
            <a:r>
              <a:rPr lang="en-US" sz="3200" b="1" i="1" dirty="0" err="1"/>
              <a:t>Представление</a:t>
            </a:r>
            <a:r>
              <a:rPr lang="en-US" sz="3200" b="1" i="1" dirty="0"/>
              <a:t> </a:t>
            </a:r>
            <a:r>
              <a:rPr lang="en-US" sz="3200" b="1" i="1" dirty="0" err="1"/>
              <a:t>данных</a:t>
            </a:r>
            <a:r>
              <a:rPr lang="en-US" sz="3200" b="1" i="1" dirty="0"/>
              <a:t> и </a:t>
            </a:r>
            <a:r>
              <a:rPr lang="en-US" sz="3200" b="1" i="1" dirty="0" err="1"/>
              <a:t>манипулирование</a:t>
            </a:r>
            <a:r>
              <a:rPr lang="en-US" sz="3200" b="1" i="1" dirty="0"/>
              <a:t> </a:t>
            </a:r>
            <a:r>
              <a:rPr lang="en-US" sz="3200" b="1" i="1" dirty="0" err="1"/>
              <a:t>ими</a:t>
            </a:r>
            <a:r>
              <a:rPr lang="en-US" sz="3200" b="1" i="1" dirty="0"/>
              <a:t>.</a:t>
            </a:r>
          </a:p>
          <a:p>
            <a:endParaRPr lang="en-US" sz="3200" b="1" i="1" dirty="0"/>
          </a:p>
          <a:p>
            <a:endParaRPr lang="en-US" sz="3200" b="1" i="1" dirty="0"/>
          </a:p>
          <a:p>
            <a:r>
              <a:rPr lang="en-US" sz="3200" b="1" i="1" dirty="0" err="1">
                <a:sym typeface="+mn-ea"/>
              </a:rPr>
              <a:t>Регрессионный</a:t>
            </a:r>
            <a:r>
              <a:rPr lang="en-US" sz="3200" b="1" i="1" dirty="0">
                <a:sym typeface="+mn-ea"/>
              </a:rPr>
              <a:t> </a:t>
            </a:r>
            <a:r>
              <a:rPr lang="en-US" sz="3200" b="1" i="1" dirty="0" err="1">
                <a:sym typeface="+mn-ea"/>
              </a:rPr>
              <a:t>анализ</a:t>
            </a:r>
            <a:r>
              <a:rPr lang="en-US" sz="3200" b="1" i="1" dirty="0">
                <a:sym typeface="+mn-ea"/>
              </a:rPr>
              <a:t>.</a:t>
            </a:r>
            <a:endParaRPr lang="en-US" sz="3200" b="1" i="1" dirty="0"/>
          </a:p>
          <a:p>
            <a:r>
              <a:rPr lang="en-US" sz="3200" b="1" i="1" dirty="0" err="1">
                <a:sym typeface="+mn-ea"/>
              </a:rPr>
              <a:t>Анализ</a:t>
            </a:r>
            <a:r>
              <a:rPr lang="en-US" sz="3200" b="1" i="1" dirty="0">
                <a:sym typeface="+mn-ea"/>
              </a:rPr>
              <a:t> </a:t>
            </a:r>
            <a:r>
              <a:rPr lang="en-US" sz="3200" b="1" i="1" dirty="0" err="1">
                <a:sym typeface="+mn-ea"/>
              </a:rPr>
              <a:t>основных</a:t>
            </a:r>
            <a:r>
              <a:rPr lang="en-US" sz="3200" b="1" i="1" dirty="0">
                <a:sym typeface="+mn-ea"/>
              </a:rPr>
              <a:t> </a:t>
            </a:r>
            <a:r>
              <a:rPr lang="en-US" sz="3200" b="1" i="1" dirty="0" err="1">
                <a:sym typeface="+mn-ea"/>
              </a:rPr>
              <a:t>компонентов</a:t>
            </a:r>
            <a:r>
              <a:rPr lang="en-US" sz="3200" b="1" i="1" dirty="0">
                <a:sym typeface="+mn-ea"/>
              </a:rPr>
              <a:t> (PCA):</a:t>
            </a:r>
          </a:p>
          <a:p>
            <a:pPr marL="0" indent="0">
              <a:buNone/>
            </a:pPr>
            <a:endParaRPr lang="en-US" dirty="0">
              <a:sym typeface="+mn-ea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istockphoto-1425235289-612x6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4430" y="234314"/>
            <a:ext cx="5550202" cy="2631321"/>
          </a:xfrm>
          <a:prstGeom prst="rect">
            <a:avLst/>
          </a:prstGeom>
        </p:spPr>
      </p:pic>
      <p:pic>
        <p:nvPicPr>
          <p:cNvPr id="2" name="Picture 1" descr="TD16-6_Fig_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3356992"/>
            <a:ext cx="547260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Введение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25144"/>
          </a:xfrm>
        </p:spPr>
        <p:txBody>
          <a:bodyPr/>
          <a:lstStyle/>
          <a:p>
            <a:pPr algn="just"/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</a:rPr>
              <a:t>Линейная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</a:rPr>
              <a:t>алгебра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altLang="en-US" sz="3200" i="1" dirty="0" smtClean="0"/>
              <a:t>-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очень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важн</a:t>
            </a:r>
            <a:r>
              <a:rPr lang="sr-Cyrl-RS" altLang="en-US" sz="3200" i="1" dirty="0" smtClean="0"/>
              <a:t>ая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часть</a:t>
            </a:r>
            <a:r>
              <a:rPr lang="sr-Cyrl-RS" sz="3200" i="1" dirty="0" smtClean="0"/>
              <a:t> </a:t>
            </a:r>
            <a:r>
              <a:rPr lang="en-US" sz="3200" i="1" dirty="0" err="1" smtClean="0"/>
              <a:t>теоретической</a:t>
            </a:r>
            <a:r>
              <a:rPr lang="en-US" sz="3200" i="1" dirty="0" smtClean="0"/>
              <a:t> </a:t>
            </a:r>
            <a:r>
              <a:rPr lang="en-US" sz="3200" i="1" dirty="0"/>
              <a:t>и </a:t>
            </a:r>
            <a:r>
              <a:rPr lang="en-US" sz="3200" i="1" dirty="0" err="1"/>
              <a:t>прикладной</a:t>
            </a:r>
            <a:r>
              <a:rPr lang="en-US" sz="3200" i="1" dirty="0"/>
              <a:t> </a:t>
            </a:r>
            <a:r>
              <a:rPr lang="en-US" sz="3200" i="1" dirty="0" err="1" smtClean="0"/>
              <a:t>математики</a:t>
            </a:r>
            <a:r>
              <a:rPr lang="en-US" sz="3200" i="1" dirty="0" smtClean="0"/>
              <a:t>.</a:t>
            </a:r>
            <a:endParaRPr lang="en-US" sz="3200" i="1" dirty="0"/>
          </a:p>
          <a:p>
            <a:pPr algn="just"/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Линейная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алгебра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sz="3200" i="1" dirty="0" err="1">
                <a:sym typeface="+mn-ea"/>
              </a:rPr>
              <a:t>основана</a:t>
            </a:r>
            <a:r>
              <a:rPr lang="en-US" sz="3200" i="1" dirty="0">
                <a:sym typeface="+mn-ea"/>
              </a:rPr>
              <a:t> </a:t>
            </a:r>
            <a:r>
              <a:rPr lang="en-US" sz="3200" i="1" dirty="0" err="1">
                <a:sym typeface="+mn-ea"/>
              </a:rPr>
              <a:t>на</a:t>
            </a:r>
            <a:r>
              <a:rPr lang="en-US" sz="3200" i="1" dirty="0">
                <a:sym typeface="+mn-ea"/>
              </a:rPr>
              <a:t> </a:t>
            </a:r>
            <a:r>
              <a:rPr lang="en-US" sz="3200" i="1" dirty="0" err="1">
                <a:sym typeface="+mn-ea"/>
              </a:rPr>
              <a:t>векторах</a:t>
            </a:r>
            <a:r>
              <a:rPr lang="en-US" sz="3200" i="1" dirty="0">
                <a:sym typeface="+mn-ea"/>
              </a:rPr>
              <a:t>, </a:t>
            </a:r>
            <a:r>
              <a:rPr lang="en-US" sz="3200" i="1" dirty="0" err="1">
                <a:sym typeface="+mn-ea"/>
              </a:rPr>
              <a:t>матрицах</a:t>
            </a:r>
            <a:r>
              <a:rPr lang="en-US" sz="3200" i="1" dirty="0">
                <a:sym typeface="+mn-ea"/>
              </a:rPr>
              <a:t> и </a:t>
            </a:r>
            <a:r>
              <a:rPr lang="en-US" sz="3200" i="1" dirty="0" err="1">
                <a:sym typeface="+mn-ea"/>
              </a:rPr>
              <a:t>тензорах</a:t>
            </a:r>
            <a:r>
              <a:rPr lang="en-US" sz="3200" i="1" dirty="0">
                <a:sym typeface="+mn-ea"/>
              </a:rPr>
              <a:t>.</a:t>
            </a:r>
            <a:endParaRPr lang="en-US" sz="3200" i="1" dirty="0"/>
          </a:p>
          <a:p>
            <a:pPr algn="just"/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i="1" dirty="0" smtClean="0"/>
              <a:t> </a:t>
            </a:r>
            <a:r>
              <a:rPr lang="ru-RU" sz="3200" i="1" dirty="0" smtClean="0"/>
              <a:t>познакомить с линейной алгеброй; описать применение линейной алгебры в различных областях науки. 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i="1" dirty="0" err="1">
                <a:sym typeface="+mn-ea"/>
              </a:rPr>
              <a:t>Нейронные</a:t>
            </a:r>
            <a:r>
              <a:rPr lang="en-US" sz="3200" b="1" i="1" dirty="0">
                <a:sym typeface="+mn-ea"/>
              </a:rPr>
              <a:t> </a:t>
            </a:r>
            <a:r>
              <a:rPr lang="en-US" sz="3200" b="1" i="1" dirty="0" err="1">
                <a:sym typeface="+mn-ea"/>
              </a:rPr>
              <a:t>сети</a:t>
            </a:r>
            <a:r>
              <a:rPr lang="en-US" sz="3200" b="1" i="1" dirty="0">
                <a:sym typeface="+mn-ea"/>
              </a:rPr>
              <a:t>.</a:t>
            </a:r>
            <a:endParaRPr lang="en-US" sz="3200" b="1" i="1" dirty="0"/>
          </a:p>
          <a:p>
            <a:endParaRPr lang="en-US" sz="3200" b="1" i="1" dirty="0"/>
          </a:p>
          <a:p>
            <a:endParaRPr lang="en-US" sz="3200" b="1" i="1" dirty="0"/>
          </a:p>
          <a:p>
            <a:endParaRPr lang="en-US" sz="3200" b="1" i="1" dirty="0"/>
          </a:p>
          <a:p>
            <a:r>
              <a:rPr lang="en-US" sz="3200" b="1" i="1" dirty="0" err="1">
                <a:sym typeface="+mn-ea"/>
              </a:rPr>
              <a:t>Компьютерное</a:t>
            </a:r>
            <a:r>
              <a:rPr lang="en-US" sz="3200" b="1" i="1" dirty="0">
                <a:sym typeface="+mn-ea"/>
              </a:rPr>
              <a:t> </a:t>
            </a:r>
          </a:p>
          <a:p>
            <a:r>
              <a:rPr lang="en-US" sz="3200" b="1" i="1" dirty="0" err="1">
                <a:sym typeface="+mn-ea"/>
              </a:rPr>
              <a:t>зрение</a:t>
            </a:r>
            <a:r>
              <a:rPr lang="en-US" sz="3200" b="1" i="1" dirty="0">
                <a:sym typeface="+mn-ea"/>
              </a:rPr>
              <a:t>.</a:t>
            </a:r>
            <a:endParaRPr lang="en-US" sz="3200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Untitled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477" y="476672"/>
            <a:ext cx="6120679" cy="2952328"/>
          </a:xfrm>
          <a:prstGeom prst="rect">
            <a:avLst/>
          </a:prstGeom>
        </p:spPr>
      </p:pic>
      <p:pic>
        <p:nvPicPr>
          <p:cNvPr id="6" name="Picture 5" descr="vidkom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27" y="3645024"/>
            <a:ext cx="619268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-2021-08-31-at-1.42.39-PM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980728"/>
            <a:ext cx="11377264" cy="5544616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184910" y="200660"/>
            <a:ext cx="476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 err="1"/>
              <a:t>Mашинное</a:t>
            </a:r>
            <a:r>
              <a:rPr lang="en-US" sz="3200" b="1" i="1" dirty="0"/>
              <a:t> </a:t>
            </a:r>
            <a:r>
              <a:rPr lang="en-US" sz="3200" b="1" i="1" dirty="0" err="1"/>
              <a:t>обучение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Источники информации</a:t>
            </a:r>
            <a:endParaRPr lang="ru-RU" i="1" dirty="0"/>
          </a:p>
        </p:txBody>
      </p:sp>
      <p:sp>
        <p:nvSpPr>
          <p:cNvPr id="3" name="Text Box 2"/>
          <p:cNvSpPr txBox="1"/>
          <p:nvPr/>
        </p:nvSpPr>
        <p:spPr>
          <a:xfrm>
            <a:off x="1010285" y="1301750"/>
            <a:ext cx="861631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https://www.google.com/url?sa=t&amp;rct=j&amp;q=&amp;esrc=s&amp;source=web&amp;cd=&amp;cad=rja&amp;uact=8&amp;ved=2ah</a:t>
            </a:r>
          </a:p>
          <a:p>
            <a:pPr algn="l"/>
            <a:r>
              <a:rPr lang="en-US"/>
              <a:t>UKEwjyzavv1LP-AhVhs4sKHQ5hD2YQFnoECBsQAQ&amp;url=http%3A%2F%2Fwww.mi.sanu.ac.rs%2F~zpetric%2FskriptaAB.pdf&amp;usg=AOvVaw</a:t>
            </a:r>
          </a:p>
          <a:p>
            <a:pPr algn="l"/>
            <a:r>
              <a:rPr lang="en-US"/>
              <a:t>1WNGEMs1rUs1QpuVDCOM35</a:t>
            </a:r>
          </a:p>
          <a:p>
            <a:pPr algn="l"/>
            <a:endParaRPr lang="en-US"/>
          </a:p>
          <a:p>
            <a:pPr algn="l"/>
            <a:r>
              <a:rPr lang="en-US"/>
              <a:t>https://www.google.com/url?sa=t&amp;rct=j&amp;q=&amp;esrc=s&amp;source=web&amp;cd=&amp;cad=rja&amp;uact=8&amp;ved=2ahUKEwjyzavv1LP-AhVhs4sKHQ5hD2YQFnoECCkQAQ&amp;url=https%3A%2F%2Fwww.ucg.ac.me%2Fskladiste%2Fblog_6385%2Fobjava_30742%2Ffajlovi%2Flinear.pdf&amp;usg=AOvVaw3f26QIRWW63FS1xS7Z88z6</a:t>
            </a:r>
          </a:p>
          <a:p>
            <a:pPr algn="l"/>
            <a:endParaRPr lang="en-US"/>
          </a:p>
          <a:p>
            <a:pPr algn="l"/>
            <a:r>
              <a:rPr lang="en-US"/>
              <a:t>https://www.google.com/url?sa=t&amp;rct=j&amp;q=&amp;esrc=s&amp;source=web&amp;cd=&amp;cad=rja&amp;uact=8&amp;ved=2ahUKEwjyzavv1LP-AhVhs4sKHQ5hD2YQFnoECDQQAQ&amp;url=https%3A%2F%2Fwww.ucg.ac.me%2Fpredmet%2F7%2F1%2F1%2F2017%2F3968-linearna-algebra-2&amp;usg=AOvVaw2_VmEgJy-nuKeEGhltR_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74642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Спасибо за внимание!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045"/>
            <a:ext cx="10515600" cy="5817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i="1" dirty="0" err="1" smtClean="0">
                <a:solidFill>
                  <a:schemeClr val="accent6">
                    <a:lumMod val="50000"/>
                  </a:schemeClr>
                </a:solidFill>
              </a:rPr>
              <a:t>Число</a:t>
            </a:r>
            <a:r>
              <a:rPr lang="en-US" sz="2400" i="1" dirty="0" smtClean="0"/>
              <a:t> </a:t>
            </a:r>
            <a:r>
              <a:rPr lang="en-US" sz="2400" i="1" dirty="0"/>
              <a:t>— </a:t>
            </a:r>
            <a:r>
              <a:rPr lang="en-US" sz="2400" i="1" dirty="0" err="1"/>
              <a:t>фундаментальная</a:t>
            </a:r>
            <a:r>
              <a:rPr lang="en-US" sz="2400" i="1" dirty="0"/>
              <a:t> </a:t>
            </a:r>
            <a:r>
              <a:rPr lang="en-US" sz="2400" i="1" dirty="0" err="1"/>
              <a:t>идея</a:t>
            </a:r>
            <a:r>
              <a:rPr lang="en-US" sz="2400" i="1" dirty="0"/>
              <a:t> </a:t>
            </a:r>
            <a:r>
              <a:rPr lang="en-US" sz="2400" i="1" dirty="0" err="1"/>
              <a:t>линейной</a:t>
            </a:r>
            <a:r>
              <a:rPr lang="en-US" sz="2400" i="1" dirty="0"/>
              <a:t> алгебры</a:t>
            </a:r>
            <a:r>
              <a:rPr lang="en-US" sz="2400" dirty="0"/>
              <a:t>.      </a:t>
            </a:r>
            <a:r>
              <a:rPr lang="en-US" sz="300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8735" y="2557780"/>
            <a:ext cx="368300" cy="3173095"/>
          </a:xfrm>
        </p:spPr>
        <p:txBody>
          <a:bodyPr>
            <a:normAutofit fontScale="90000"/>
          </a:bodyPr>
          <a:lstStyle/>
          <a:p>
            <a:r>
              <a:rPr lang="sr-Cyrl-RS" sz="6220" dirty="0" smtClean="0">
                <a:solidFill>
                  <a:schemeClr val="tx1"/>
                </a:solidFill>
              </a:rPr>
              <a:t>е</a:t>
            </a:r>
            <a:br>
              <a:rPr lang="sr-Cyrl-RS" sz="6220" dirty="0" smtClean="0">
                <a:solidFill>
                  <a:schemeClr val="tx1"/>
                </a:solidFill>
              </a:rPr>
            </a:br>
            <a:r>
              <a:rPr lang="sr-Cyrl-RS" sz="6220" dirty="0" smtClean="0">
                <a:solidFill>
                  <a:schemeClr val="tx1"/>
                </a:solidFill>
              </a:rPr>
              <a:t>к</a:t>
            </a:r>
            <a:br>
              <a:rPr lang="sr-Cyrl-RS" sz="6220" dirty="0" smtClean="0">
                <a:solidFill>
                  <a:schemeClr val="tx1"/>
                </a:solidFill>
              </a:rPr>
            </a:br>
            <a:r>
              <a:rPr lang="sr-Cyrl-RS" sz="6220" dirty="0" smtClean="0">
                <a:solidFill>
                  <a:schemeClr val="tx1"/>
                </a:solidFill>
              </a:rPr>
              <a:t>т</a:t>
            </a:r>
            <a:br>
              <a:rPr lang="sr-Cyrl-RS" sz="6220" dirty="0" smtClean="0">
                <a:solidFill>
                  <a:schemeClr val="tx1"/>
                </a:solidFill>
              </a:rPr>
            </a:br>
            <a:r>
              <a:rPr lang="sr-Cyrl-RS" sz="6220" dirty="0" smtClean="0">
                <a:solidFill>
                  <a:schemeClr val="tx1"/>
                </a:solidFill>
              </a:rPr>
              <a:t>о</a:t>
            </a:r>
            <a:br>
              <a:rPr lang="sr-Cyrl-RS" sz="6220" dirty="0" smtClean="0">
                <a:solidFill>
                  <a:schemeClr val="tx1"/>
                </a:solidFill>
              </a:rPr>
            </a:br>
            <a:r>
              <a:rPr lang="sr-Cyrl-RS" sz="6220" dirty="0" smtClean="0">
                <a:solidFill>
                  <a:schemeClr val="tx1"/>
                </a:solidFill>
              </a:rPr>
              <a:t>р</a:t>
            </a:r>
            <a:br>
              <a:rPr lang="sr-Cyrl-RS" sz="6220" dirty="0" smtClean="0">
                <a:solidFill>
                  <a:schemeClr val="tx1"/>
                </a:solidFill>
              </a:rPr>
            </a:br>
            <a:endParaRPr lang="sr-Cyrl-RS" sz="622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065" y="317818"/>
            <a:ext cx="10972800" cy="1143000"/>
          </a:xfrm>
        </p:spPr>
        <p:txBody>
          <a:bodyPr/>
          <a:lstStyle/>
          <a:p>
            <a:r>
              <a:rPr lang="sr-Cyrl-RS" altLang="en-US">
                <a:solidFill>
                  <a:srgbClr val="00B0F0"/>
                </a:solidFill>
              </a:rPr>
              <a:t>Матрица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75" y="770573"/>
            <a:ext cx="10972800" cy="1143000"/>
          </a:xfrm>
        </p:spPr>
        <p:txBody>
          <a:bodyPr/>
          <a:lstStyle/>
          <a:p>
            <a:r>
              <a:rPr lang="sr-Cyrl-RS" altLang="en-US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Тензоры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0600" y="454660"/>
            <a:ext cx="10598150" cy="10369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Сфера применения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л</a:t>
            </a:r>
            <a:r>
              <a:rPr lang="en-US" dirty="0" err="1" smtClean="0">
                <a:solidFill>
                  <a:schemeClr val="bg1"/>
                </a:solidFill>
              </a:rPr>
              <a:t>инейн</a:t>
            </a:r>
            <a:r>
              <a:rPr lang="ru-RU" dirty="0" smtClean="0">
                <a:solidFill>
                  <a:schemeClr val="bg1"/>
                </a:solidFill>
              </a:rPr>
              <a:t>ой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алгебр</a:t>
            </a:r>
            <a:r>
              <a:rPr lang="ru-RU" dirty="0" err="1" smtClean="0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2920"/>
            <a:ext cx="5164455" cy="4199890"/>
          </a:xfrm>
        </p:spPr>
        <p:txBody>
          <a:bodyPr>
            <a:normAutofit fontScale="92500"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 в </a:t>
            </a:r>
            <a:r>
              <a:rPr lang="en-US" sz="5400" b="1" i="1" u="sng" dirty="0" err="1" smtClean="0">
                <a:solidFill>
                  <a:schemeClr val="bg1"/>
                </a:solidFill>
              </a:rPr>
              <a:t>физик</a:t>
            </a:r>
            <a:r>
              <a:rPr lang="ru-RU" sz="5400" b="1" i="1" u="sng" dirty="0" smtClean="0">
                <a:solidFill>
                  <a:schemeClr val="bg1"/>
                </a:solidFill>
              </a:rPr>
              <a:t>е</a:t>
            </a:r>
            <a:endParaRPr lang="sr-Cyrl-RS" sz="36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3600" i="1" u="sng" dirty="0" smtClean="0">
                <a:solidFill>
                  <a:schemeClr val="bg1"/>
                </a:solidFill>
              </a:rPr>
              <a:t>В </a:t>
            </a:r>
            <a:r>
              <a:rPr lang="en-US" sz="3600" i="1" u="sng" dirty="0" err="1" smtClean="0">
                <a:solidFill>
                  <a:schemeClr val="bg1"/>
                </a:solidFill>
              </a:rPr>
              <a:t>теории</a:t>
            </a:r>
            <a:endParaRPr lang="ru-RU" sz="3600" i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i="1" u="sng" dirty="0" err="1" smtClean="0">
                <a:solidFill>
                  <a:schemeClr val="bg1"/>
                </a:solidFill>
              </a:rPr>
              <a:t>относительности</a:t>
            </a:r>
            <a:r>
              <a:rPr lang="en-US" sz="3600" i="1" u="sng" dirty="0" smtClean="0">
                <a:solidFill>
                  <a:schemeClr val="bg1"/>
                </a:solidFill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</a:rPr>
              <a:t>для</a:t>
            </a:r>
            <a:endParaRPr lang="ru-RU" sz="36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altLang="en-US" sz="3600" i="1" dirty="0" smtClean="0">
                <a:solidFill>
                  <a:schemeClr val="bg1"/>
                </a:solidFill>
              </a:rPr>
              <a:t>о</a:t>
            </a:r>
            <a:r>
              <a:rPr lang="en-US" sz="3600" i="1" dirty="0" err="1" smtClean="0">
                <a:solidFill>
                  <a:schemeClr val="bg1"/>
                </a:solidFill>
              </a:rPr>
              <a:t>писания</a:t>
            </a:r>
            <a:r>
              <a:rPr lang="en-US" sz="3600" i="1" dirty="0" smtClean="0">
                <a:solidFill>
                  <a:schemeClr val="bg1"/>
                </a:solidFill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</a:rPr>
              <a:t>кривых</a:t>
            </a:r>
            <a:r>
              <a:rPr lang="en-US" sz="3600" i="1" dirty="0" smtClean="0">
                <a:solidFill>
                  <a:schemeClr val="bg1"/>
                </a:solidFill>
              </a:rPr>
              <a:t> в</a:t>
            </a:r>
            <a:endParaRPr lang="ru-RU" sz="36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i="1" dirty="0" err="1" smtClean="0">
                <a:solidFill>
                  <a:schemeClr val="bg1"/>
                </a:solidFill>
              </a:rPr>
              <a:t>пространстве-времени</a:t>
            </a:r>
            <a:r>
              <a:rPr lang="en-US" sz="4000" i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20" y="563880"/>
            <a:ext cx="5524500" cy="3782060"/>
          </a:xfrm>
        </p:spPr>
        <p:txBody>
          <a:bodyPr>
            <a:normAutofit/>
          </a:bodyPr>
          <a:lstStyle/>
          <a:p>
            <a:r>
              <a:rPr lang="en-US" sz="3200" i="1" dirty="0"/>
              <a:t>в </a:t>
            </a:r>
            <a:r>
              <a:rPr lang="en-US" sz="3200" i="1" dirty="0" err="1"/>
              <a:t>области</a:t>
            </a:r>
            <a:r>
              <a:rPr lang="en-US" sz="3200" i="1" dirty="0"/>
              <a:t> </a:t>
            </a:r>
            <a:r>
              <a:rPr lang="en-US" sz="3200" i="1" dirty="0" err="1"/>
              <a:t>криптографии</a:t>
            </a:r>
            <a:r>
              <a:rPr lang="en-US" sz="3200" i="1" dirty="0"/>
              <a:t> с </a:t>
            </a:r>
            <a:r>
              <a:rPr lang="en-US" sz="3200" i="1" dirty="0" err="1"/>
              <a:t>открытым</a:t>
            </a:r>
            <a:r>
              <a:rPr lang="sr-Cyrl-RS" altLang="en-US" sz="3200" i="1" dirty="0"/>
              <a:t> </a:t>
            </a:r>
            <a:r>
              <a:rPr lang="en-US" sz="3200" i="1" dirty="0" err="1"/>
              <a:t>ключом</a:t>
            </a:r>
            <a:r>
              <a:rPr lang="en-US" sz="3200" i="1" dirty="0"/>
              <a:t>:</a:t>
            </a:r>
          </a:p>
          <a:p>
            <a:r>
              <a:rPr lang="en-US" sz="3200" i="1" dirty="0" err="1"/>
              <a:t>криптосистема</a:t>
            </a:r>
            <a:r>
              <a:rPr lang="en-US" sz="3200" i="1" dirty="0"/>
              <a:t> RSA</a:t>
            </a:r>
          </a:p>
          <a:p>
            <a:r>
              <a:rPr lang="en-US" sz="3200" i="1" dirty="0" err="1"/>
              <a:t>криптография</a:t>
            </a:r>
            <a:r>
              <a:rPr lang="en-US" sz="3200" i="1" dirty="0"/>
              <a:t> </a:t>
            </a:r>
            <a:r>
              <a:rPr lang="en-US" sz="3200" i="1" dirty="0" err="1"/>
              <a:t>на</a:t>
            </a:r>
            <a:r>
              <a:rPr lang="sr-Cyrl-RS" altLang="en-US" sz="3200" i="1" dirty="0"/>
              <a:t> </a:t>
            </a:r>
            <a:r>
              <a:rPr lang="en-US" sz="3200" i="1" dirty="0" err="1"/>
              <a:t>эллиптических</a:t>
            </a:r>
          </a:p>
          <a:p>
            <a:pPr marL="137160" indent="0">
              <a:buNone/>
            </a:pPr>
            <a:r>
              <a:rPr lang="en-US" sz="3200" i="1" dirty="0" err="1"/>
              <a:t>   кривых</a:t>
            </a:r>
            <a:endParaRPr lang="en-US" sz="3200" i="1" dirty="0"/>
          </a:p>
        </p:txBody>
      </p:sp>
      <p:pic>
        <p:nvPicPr>
          <p:cNvPr id="4" name="Content Placeholder 3" descr="index5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5720" y="1181735"/>
            <a:ext cx="6758940" cy="499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Произвольный</PresentationFormat>
  <Paragraphs>78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1_Default Design</vt:lpstr>
      <vt:lpstr>Линейная алгебра</vt:lpstr>
      <vt:lpstr>Введение</vt:lpstr>
      <vt:lpstr>Слайд 3</vt:lpstr>
      <vt:lpstr>е к т о р </vt:lpstr>
      <vt:lpstr>Матрица</vt:lpstr>
      <vt:lpstr>Тензоры</vt:lpstr>
      <vt:lpstr>Сфера применения  линейной алгебры</vt:lpstr>
      <vt:lpstr>Слайд 8</vt:lpstr>
      <vt:lpstr>Слайд 9</vt:lpstr>
      <vt:lpstr>Слайд 10</vt:lpstr>
      <vt:lpstr>в компьютерной графике:</vt:lpstr>
      <vt:lpstr>Слайд 12</vt:lpstr>
      <vt:lpstr>Слайд 13</vt:lpstr>
      <vt:lpstr>автомобили</vt:lpstr>
      <vt:lpstr>Слайд 15</vt:lpstr>
      <vt:lpstr>Слайд 16</vt:lpstr>
      <vt:lpstr>Слайд 17</vt:lpstr>
      <vt:lpstr>в программировании</vt:lpstr>
      <vt:lpstr>Слайд 19</vt:lpstr>
      <vt:lpstr>Слайд 20</vt:lpstr>
      <vt:lpstr>Слайд 21</vt:lpstr>
      <vt:lpstr>Источники информации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Линейная алгебра</dc:title>
  <dc:creator>User</dc:creator>
  <cp:lastModifiedBy>User</cp:lastModifiedBy>
  <cp:revision>3</cp:revision>
  <dcterms:modified xsi:type="dcterms:W3CDTF">2023-05-05T13:10:55Z</dcterms:modified>
</cp:coreProperties>
</file>