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79" r:id="rId3"/>
    <p:sldId id="263" r:id="rId4"/>
    <p:sldId id="282" r:id="rId5"/>
    <p:sldId id="284" r:id="rId6"/>
    <p:sldId id="283" r:id="rId7"/>
    <p:sldId id="271" r:id="rId8"/>
    <p:sldId id="280" r:id="rId9"/>
    <p:sldId id="285" r:id="rId10"/>
    <p:sldId id="286" r:id="rId11"/>
    <p:sldId id="289" r:id="rId12"/>
    <p:sldId id="281" r:id="rId13"/>
    <p:sldId id="287" r:id="rId14"/>
    <p:sldId id="288" r:id="rId1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4292">
          <p15:clr>
            <a:srgbClr val="A4A3A4"/>
          </p15:clr>
        </p15:guide>
        <p15:guide id="3" orient="horz" pos="3339">
          <p15:clr>
            <a:srgbClr val="A4A3A4"/>
          </p15:clr>
        </p15:guide>
        <p15:guide id="4" orient="horz" pos="2614">
          <p15:clr>
            <a:srgbClr val="A4A3A4"/>
          </p15:clr>
        </p15:guide>
        <p15:guide id="5" orient="horz" pos="1933">
          <p15:clr>
            <a:srgbClr val="A4A3A4"/>
          </p15:clr>
        </p15:guide>
        <p15:guide id="6" pos="2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郎 佳慧" initials="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875"/>
    <a:srgbClr val="0072A9"/>
    <a:srgbClr val="D6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2" y="120"/>
      </p:cViewPr>
      <p:guideLst>
        <p:guide orient="horz" pos="142"/>
        <p:guide orient="horz" pos="4292"/>
        <p:guide orient="horz" pos="3339"/>
        <p:guide orient="horz" pos="2614"/>
        <p:guide orient="horz" pos="1933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82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3CBE3-58F8-45B1-9BC6-DC07529DCA3B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2BFED-BB90-416B-AA10-C718028355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A5BD-8BA7-4900-AB15-0D3ECCC954E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42B7-71B7-4C3E-9855-0D0DE388A0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642B7-71B7-4C3E-9855-0D0DE388A05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39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642B7-71B7-4C3E-9855-0D0DE388A0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00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6F7A-4C13-4512-9546-7A2E13DD49E4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BE2B-728A-4539-B86A-F2CEE53DE5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424-72F4-440E-8E03-587598E5B119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9EC1-C088-4DAC-AB69-D10F40584B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F9C9-4C84-4072-AFAA-D241A8D58A51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97D9-2D04-4C83-915B-79D3B5D496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C279-DE8B-468B-BC28-587297351CC5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769B-FD91-4354-84DF-C542D236D2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B7B-3909-433D-9621-020AC3631DB6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487E-DA75-40AD-AFB9-B7E667800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91DE-9EFB-436C-8098-DA346D61F734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9AB3-A56A-40DC-B315-4C9AF1D9AE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A4FD-48AA-4EB3-ADAB-90805DF574A9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823B-989B-4FE0-A31C-A45838B716C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712796" y="1026834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3F5B-15CF-41AD-AAF7-C365C83FF08D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2566-FD93-41C5-8007-9C6D9D8DF8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473D-2D84-413D-97BD-015ADE628A5A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DC8D-C4F0-4F0D-B826-92573808DA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7D9F-B4F6-4B7D-8D30-9FDE43AA2DD2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07F97-2FC2-4714-850C-6700199D61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2CA6-8D79-400E-AD1E-56E3E0DA2BAA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9D1E1-5454-45C3-93DA-86C3DA9ECB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3BA994-DBC0-4389-9AC3-50B67B3923E1}" type="datetimeFigureOut">
              <a:rPr lang="zh-CN" altLang="en-US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A430D88-0AE5-4EDA-BDD3-1B97B5FCD56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855469" y="2030224"/>
            <a:ext cx="69750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4400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Начальное исследование </a:t>
            </a:r>
            <a:r>
              <a:rPr lang="ru-RU" altLang="zh-CN" sz="4400" kern="100">
                <a:latin typeface="Times New Roman" panose="02020603050405020304" pitchFamily="18" charset="0"/>
                <a:ea typeface="等线" panose="02010600030101010101" pitchFamily="2" charset="-122"/>
              </a:rPr>
              <a:t>по замкнутой схеме </a:t>
            </a:r>
            <a:r>
              <a:rPr lang="ru-RU" altLang="zh-CN" sz="4400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с полной газификацией компонентов</a:t>
            </a:r>
            <a:endParaRPr lang="zh-CN" altLang="zh-CN" dirty="0"/>
          </a:p>
        </p:txBody>
      </p:sp>
      <p:grpSp>
        <p:nvGrpSpPr>
          <p:cNvPr id="59" name="组合 58"/>
          <p:cNvGrpSpPr/>
          <p:nvPr/>
        </p:nvGrpSpPr>
        <p:grpSpPr bwMode="auto">
          <a:xfrm>
            <a:off x="2752078" y="4116566"/>
            <a:ext cx="7078396" cy="361950"/>
            <a:chOff x="4154888" y="3453573"/>
            <a:chExt cx="3846874" cy="36104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291276" y="4449949"/>
            <a:ext cx="466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4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Автор: Лан </a:t>
            </a:r>
            <a:r>
              <a:rPr lang="ru-RU" altLang="zh-CN" sz="2400" dirty="0" err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Цзяхуэй</a:t>
            </a:r>
            <a:endParaRPr lang="zh-CN" altLang="en-US" sz="24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6445" y="1348620"/>
            <a:ext cx="10219110" cy="4160759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10868327" y="5066544"/>
            <a:ext cx="1109663" cy="1130300"/>
            <a:chOff x="2666985" y="682103"/>
            <a:chExt cx="1109138" cy="1131217"/>
          </a:xfrm>
        </p:grpSpPr>
        <p:sp>
          <p:nvSpPr>
            <p:cNvPr id="40" name="矩形 39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156182" y="481844"/>
            <a:ext cx="1109663" cy="1131887"/>
            <a:chOff x="2666985" y="682103"/>
            <a:chExt cx="1109138" cy="1131217"/>
          </a:xfrm>
        </p:grpSpPr>
        <p:sp>
          <p:nvSpPr>
            <p:cNvPr id="45" name="矩形 44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8510" y="1199977"/>
            <a:ext cx="7151963" cy="36933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44875"/>
                </a:solidFill>
                <a:latin typeface="+mj-lt"/>
                <a:ea typeface="+mn-ea"/>
              </a:rPr>
              <a:t>Comparison of closed-circuit and open-circuit liquid-fuel rocket engines</a:t>
            </a:r>
            <a:endParaRPr lang="zh-CN" altLang="en-US" dirty="0">
              <a:solidFill>
                <a:srgbClr val="044875"/>
              </a:solidFill>
              <a:latin typeface="+mj-lt"/>
              <a:ea typeface="+mn-ea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987278" y="4987273"/>
            <a:ext cx="5055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4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Группа: ПОД-131Т</a:t>
            </a:r>
            <a:endParaRPr lang="zh-CN" altLang="en-US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9" grpId="0" animBg="1"/>
      <p:bldP spid="49" grpId="0" animBg="1"/>
      <p:bldP spid="53" grpId="0" animBg="1"/>
      <p:bldP spid="54" grpId="0" animBg="1"/>
      <p:bldP spid="55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1" name="文本框 3"/>
          <p:cNvSpPr txBox="1">
            <a:spLocks noChangeArrowheads="1"/>
          </p:cNvSpPr>
          <p:nvPr/>
        </p:nvSpPr>
        <p:spPr bwMode="auto">
          <a:xfrm>
            <a:off x="47988" y="591395"/>
            <a:ext cx="10963404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36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Научные методы, использованные в работе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3208439" y="1893031"/>
            <a:ext cx="59779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800" dirty="0">
                <a:solidFill>
                  <a:schemeClr val="accent1">
                    <a:lumMod val="50000"/>
                  </a:schemeClr>
                </a:solidFill>
              </a:rPr>
              <a:t>Комплексный анализ предыдущих работ и данных методом математической индукции и обобщения </a:t>
            </a:r>
          </a:p>
          <a:p>
            <a:endParaRPr lang="ru-RU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altLang="zh-CN" sz="2800" dirty="0">
                <a:solidFill>
                  <a:schemeClr val="accent1">
                    <a:lumMod val="50000"/>
                  </a:schemeClr>
                </a:solidFill>
              </a:rPr>
              <a:t>Имитация потоков топлива и окислителей в двигателе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7" name="组合 86"/>
          <p:cNvGrpSpPr/>
          <p:nvPr/>
        </p:nvGrpSpPr>
        <p:grpSpPr bwMode="auto">
          <a:xfrm>
            <a:off x="2054016" y="4183649"/>
            <a:ext cx="1021489" cy="1046007"/>
            <a:chOff x="5553452" y="1373500"/>
            <a:chExt cx="1041578" cy="1041578"/>
          </a:xfrm>
        </p:grpSpPr>
        <p:sp>
          <p:nvSpPr>
            <p:cNvPr id="88" name="任意多边形 7"/>
            <p:cNvSpPr/>
            <p:nvPr/>
          </p:nvSpPr>
          <p:spPr>
            <a:xfrm>
              <a:off x="5553452" y="1373500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746" tIns="181746" rIns="181746" bIns="181746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00"/>
            </a:p>
          </p:txBody>
        </p:sp>
        <p:sp>
          <p:nvSpPr>
            <p:cNvPr id="96" name="Freeform 48"/>
            <p:cNvSpPr>
              <a:spLocks noEditPoints="1"/>
            </p:cNvSpPr>
            <p:nvPr/>
          </p:nvSpPr>
          <p:spPr bwMode="auto">
            <a:xfrm>
              <a:off x="5913877" y="1649772"/>
              <a:ext cx="320730" cy="509674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7" name="组合 96"/>
          <p:cNvGrpSpPr/>
          <p:nvPr/>
        </p:nvGrpSpPr>
        <p:grpSpPr bwMode="auto">
          <a:xfrm>
            <a:off x="2054015" y="2222103"/>
            <a:ext cx="1021489" cy="1046008"/>
            <a:chOff x="6907679" y="2155364"/>
            <a:chExt cx="1041578" cy="1041578"/>
          </a:xfrm>
        </p:grpSpPr>
        <p:sp>
          <p:nvSpPr>
            <p:cNvPr id="103" name="任意多边形 9"/>
            <p:cNvSpPr/>
            <p:nvPr/>
          </p:nvSpPr>
          <p:spPr>
            <a:xfrm>
              <a:off x="6907679" y="2155364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8416" tIns="208416" rIns="208416" bIns="208416" spcCol="1270" anchor="ctr"/>
            <a:lstStyle/>
            <a:p>
              <a:pPr algn="ctr" defTabSz="1955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4400"/>
            </a:p>
          </p:txBody>
        </p:sp>
        <p:sp>
          <p:nvSpPr>
            <p:cNvPr id="109" name="Freeform 59"/>
            <p:cNvSpPr>
              <a:spLocks noEditPoints="1"/>
            </p:cNvSpPr>
            <p:nvPr/>
          </p:nvSpPr>
          <p:spPr bwMode="auto">
            <a:xfrm>
              <a:off x="7172480" y="2487626"/>
              <a:ext cx="511976" cy="387388"/>
            </a:xfrm>
            <a:custGeom>
              <a:avLst/>
              <a:gdLst>
                <a:gd name="T0" fmla="*/ 361662614 w 111"/>
                <a:gd name="T1" fmla="*/ 42538892 h 84"/>
                <a:gd name="T2" fmla="*/ 616949530 w 111"/>
                <a:gd name="T3" fmla="*/ 85073172 h 84"/>
                <a:gd name="T4" fmla="*/ 425484343 w 111"/>
                <a:gd name="T5" fmla="*/ 1084686400 h 84"/>
                <a:gd name="T6" fmla="*/ 106371086 w 111"/>
                <a:gd name="T7" fmla="*/ 1020882674 h 84"/>
                <a:gd name="T8" fmla="*/ 361662614 w 111"/>
                <a:gd name="T9" fmla="*/ 42538892 h 84"/>
                <a:gd name="T10" fmla="*/ 425484343 w 111"/>
                <a:gd name="T11" fmla="*/ 1446248533 h 84"/>
                <a:gd name="T12" fmla="*/ 361662614 w 111"/>
                <a:gd name="T13" fmla="*/ 1616394877 h 84"/>
                <a:gd name="T14" fmla="*/ 2147483646 w 111"/>
                <a:gd name="T15" fmla="*/ 1616394877 h 84"/>
                <a:gd name="T16" fmla="*/ 2147483646 w 111"/>
                <a:gd name="T17" fmla="*/ 1616394877 h 84"/>
                <a:gd name="T18" fmla="*/ 2147483646 w 111"/>
                <a:gd name="T19" fmla="*/ 1531321705 h 84"/>
                <a:gd name="T20" fmla="*/ 2147483646 w 111"/>
                <a:gd name="T21" fmla="*/ 574247369 h 84"/>
                <a:gd name="T22" fmla="*/ 2147483646 w 111"/>
                <a:gd name="T23" fmla="*/ 552977923 h 84"/>
                <a:gd name="T24" fmla="*/ 2147483646 w 111"/>
                <a:gd name="T25" fmla="*/ 510439031 h 84"/>
                <a:gd name="T26" fmla="*/ 2042323000 w 111"/>
                <a:gd name="T27" fmla="*/ 233950070 h 84"/>
                <a:gd name="T28" fmla="*/ 2021050628 w 111"/>
                <a:gd name="T29" fmla="*/ 212685236 h 84"/>
                <a:gd name="T30" fmla="*/ 1978501271 w 111"/>
                <a:gd name="T31" fmla="*/ 212685236 h 84"/>
                <a:gd name="T32" fmla="*/ 702048243 w 111"/>
                <a:gd name="T33" fmla="*/ 212685236 h 84"/>
                <a:gd name="T34" fmla="*/ 702048243 w 111"/>
                <a:gd name="T35" fmla="*/ 361562133 h 84"/>
                <a:gd name="T36" fmla="*/ 1893402558 w 111"/>
                <a:gd name="T37" fmla="*/ 361562133 h 84"/>
                <a:gd name="T38" fmla="*/ 1872130186 w 111"/>
                <a:gd name="T39" fmla="*/ 616781649 h 84"/>
                <a:gd name="T40" fmla="*/ 1872130186 w 111"/>
                <a:gd name="T41" fmla="*/ 659320541 h 84"/>
                <a:gd name="T42" fmla="*/ 1914679542 w 111"/>
                <a:gd name="T43" fmla="*/ 659320541 h 84"/>
                <a:gd name="T44" fmla="*/ 2147483646 w 111"/>
                <a:gd name="T45" fmla="*/ 659320541 h 84"/>
                <a:gd name="T46" fmla="*/ 2147483646 w 111"/>
                <a:gd name="T47" fmla="*/ 1446248533 h 84"/>
                <a:gd name="T48" fmla="*/ 425484343 w 111"/>
                <a:gd name="T49" fmla="*/ 1446248533 h 84"/>
                <a:gd name="T50" fmla="*/ 2147483646 w 111"/>
                <a:gd name="T51" fmla="*/ 574247369 h 84"/>
                <a:gd name="T52" fmla="*/ 1957224287 w 111"/>
                <a:gd name="T53" fmla="*/ 574247369 h 84"/>
                <a:gd name="T54" fmla="*/ 1978501271 w 111"/>
                <a:gd name="T55" fmla="*/ 404096413 h 84"/>
                <a:gd name="T56" fmla="*/ 2147483646 w 111"/>
                <a:gd name="T57" fmla="*/ 574247369 h 84"/>
                <a:gd name="T58" fmla="*/ 723320615 w 111"/>
                <a:gd name="T59" fmla="*/ 957074336 h 84"/>
                <a:gd name="T60" fmla="*/ 1680660387 w 111"/>
                <a:gd name="T61" fmla="*/ 957074336 h 84"/>
                <a:gd name="T62" fmla="*/ 1680660387 w 111"/>
                <a:gd name="T63" fmla="*/ 1020882674 h 84"/>
                <a:gd name="T64" fmla="*/ 723320615 w 111"/>
                <a:gd name="T65" fmla="*/ 1020882674 h 84"/>
                <a:gd name="T66" fmla="*/ 723320615 w 111"/>
                <a:gd name="T67" fmla="*/ 957074336 h 84"/>
                <a:gd name="T68" fmla="*/ 723320615 w 111"/>
                <a:gd name="T69" fmla="*/ 723124267 h 84"/>
                <a:gd name="T70" fmla="*/ 1595566285 w 111"/>
                <a:gd name="T71" fmla="*/ 723124267 h 84"/>
                <a:gd name="T72" fmla="*/ 1595566285 w 111"/>
                <a:gd name="T73" fmla="*/ 786927993 h 84"/>
                <a:gd name="T74" fmla="*/ 723320615 w 111"/>
                <a:gd name="T75" fmla="*/ 786927993 h 84"/>
                <a:gd name="T76" fmla="*/ 723320615 w 111"/>
                <a:gd name="T77" fmla="*/ 723124267 h 84"/>
                <a:gd name="T78" fmla="*/ 723320615 w 111"/>
                <a:gd name="T79" fmla="*/ 489174197 h 84"/>
                <a:gd name="T80" fmla="*/ 1595566285 w 111"/>
                <a:gd name="T81" fmla="*/ 489174197 h 84"/>
                <a:gd name="T82" fmla="*/ 1595566285 w 111"/>
                <a:gd name="T83" fmla="*/ 552977923 h 84"/>
                <a:gd name="T84" fmla="*/ 723320615 w 111"/>
                <a:gd name="T85" fmla="*/ 552977923 h 84"/>
                <a:gd name="T86" fmla="*/ 723320615 w 111"/>
                <a:gd name="T87" fmla="*/ 489174197 h 84"/>
                <a:gd name="T88" fmla="*/ 85098714 w 111"/>
                <a:gd name="T89" fmla="*/ 1488782813 h 84"/>
                <a:gd name="T90" fmla="*/ 212742171 w 111"/>
                <a:gd name="T91" fmla="*/ 1531321705 h 84"/>
                <a:gd name="T92" fmla="*/ 212742171 w 111"/>
                <a:gd name="T93" fmla="*/ 1680198603 h 84"/>
                <a:gd name="T94" fmla="*/ 106371086 w 111"/>
                <a:gd name="T95" fmla="*/ 1786541221 h 84"/>
                <a:gd name="T96" fmla="*/ 42549357 w 111"/>
                <a:gd name="T97" fmla="*/ 1765271775 h 84"/>
                <a:gd name="T98" fmla="*/ 0 w 111"/>
                <a:gd name="T99" fmla="*/ 1616394877 h 84"/>
                <a:gd name="T100" fmla="*/ 85098714 w 111"/>
                <a:gd name="T101" fmla="*/ 1488782813 h 84"/>
                <a:gd name="T102" fmla="*/ 85098714 w 111"/>
                <a:gd name="T103" fmla="*/ 1084686400 h 84"/>
                <a:gd name="T104" fmla="*/ 42549357 w 111"/>
                <a:gd name="T105" fmla="*/ 1446248533 h 84"/>
                <a:gd name="T106" fmla="*/ 276563900 w 111"/>
                <a:gd name="T107" fmla="*/ 1510052259 h 84"/>
                <a:gd name="T108" fmla="*/ 382934986 w 111"/>
                <a:gd name="T109" fmla="*/ 1148490126 h 84"/>
                <a:gd name="T110" fmla="*/ 85098714 w 111"/>
                <a:gd name="T111" fmla="*/ 1084686400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1" h="84">
                  <a:moveTo>
                    <a:pt x="17" y="2"/>
                  </a:moveTo>
                  <a:cubicBezTo>
                    <a:pt x="22" y="0"/>
                    <a:pt x="26" y="1"/>
                    <a:pt x="29" y="4"/>
                  </a:cubicBezTo>
                  <a:cubicBezTo>
                    <a:pt x="27" y="21"/>
                    <a:pt x="24" y="37"/>
                    <a:pt x="20" y="51"/>
                  </a:cubicBezTo>
                  <a:cubicBezTo>
                    <a:pt x="15" y="50"/>
                    <a:pt x="10" y="49"/>
                    <a:pt x="5" y="48"/>
                  </a:cubicBezTo>
                  <a:cubicBezTo>
                    <a:pt x="6" y="31"/>
                    <a:pt x="11" y="15"/>
                    <a:pt x="17" y="2"/>
                  </a:cubicBezTo>
                  <a:close/>
                  <a:moveTo>
                    <a:pt x="20" y="68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74" y="76"/>
                    <a:pt x="80" y="76"/>
                    <a:pt x="107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84" y="68"/>
                    <a:pt x="61" y="68"/>
                    <a:pt x="20" y="68"/>
                  </a:cubicBezTo>
                  <a:close/>
                  <a:moveTo>
                    <a:pt x="10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2" y="27"/>
                    <a:pt x="102" y="27"/>
                    <a:pt x="102" y="27"/>
                  </a:cubicBezTo>
                  <a:close/>
                  <a:moveTo>
                    <a:pt x="34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34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4" y="23"/>
                  </a:moveTo>
                  <a:cubicBezTo>
                    <a:pt x="75" y="23"/>
                    <a:pt x="75" y="23"/>
                    <a:pt x="75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4" y="70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4"/>
                    <a:pt x="3" y="83"/>
                    <a:pt x="2" y="8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4" y="70"/>
                    <a:pt x="4" y="70"/>
                    <a:pt x="4" y="70"/>
                  </a:cubicBezTo>
                  <a:close/>
                  <a:moveTo>
                    <a:pt x="4" y="51"/>
                  </a:moveTo>
                  <a:cubicBezTo>
                    <a:pt x="4" y="57"/>
                    <a:pt x="3" y="63"/>
                    <a:pt x="2" y="68"/>
                  </a:cubicBezTo>
                  <a:cubicBezTo>
                    <a:pt x="6" y="69"/>
                    <a:pt x="9" y="70"/>
                    <a:pt x="13" y="71"/>
                  </a:cubicBezTo>
                  <a:cubicBezTo>
                    <a:pt x="14" y="65"/>
                    <a:pt x="16" y="60"/>
                    <a:pt x="18" y="54"/>
                  </a:cubicBezTo>
                  <a:cubicBezTo>
                    <a:pt x="14" y="53"/>
                    <a:pt x="9" y="52"/>
                    <a:pt x="4" y="51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A9E033C-5ADF-4BBD-9C9B-806FEF145B2C}"/>
              </a:ext>
            </a:extLst>
          </p:cNvPr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3DCEEC-2E71-44BA-B599-C8F50A4DC1E4}"/>
              </a:ext>
            </a:extLst>
          </p:cNvPr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CD123EB-0D28-4651-A035-049AB784E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89" y="788968"/>
            <a:ext cx="8309500" cy="48855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116581" y="5730478"/>
            <a:ext cx="56969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000" dirty="0"/>
              <a:t>Иллюстрация концепции двигателя</a:t>
            </a:r>
            <a:r>
              <a:rPr lang="en-US" altLang="zh-CN" sz="2000" dirty="0"/>
              <a:t> </a:t>
            </a:r>
            <a:r>
              <a:rPr lang="ru-RU" altLang="zh-CN" sz="2000" dirty="0"/>
              <a:t>«Раптора»</a:t>
            </a:r>
          </a:p>
          <a:p>
            <a:r>
              <a:rPr lang="ru-RU" altLang="zh-CN" dirty="0"/>
              <a:t>  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860BBA3-3778-42F4-8EC0-005891303C1C}"/>
              </a:ext>
            </a:extLst>
          </p:cNvPr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3CCA5D1-59C5-455A-B007-B92EECCCDFE9}"/>
              </a:ext>
            </a:extLst>
          </p:cNvPr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9815376-FB1E-4C1E-B2BF-33D1FB734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149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2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750206" y="254002"/>
            <a:ext cx="4441794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7527818" cy="584775"/>
            <a:chOff x="551544" y="82976"/>
            <a:chExt cx="4542068" cy="583764"/>
          </a:xfrm>
        </p:grpSpPr>
        <p:sp>
          <p:nvSpPr>
            <p:cNvPr id="7251" name="文本框 3"/>
            <p:cNvSpPr txBox="1">
              <a:spLocks noChangeArrowheads="1"/>
            </p:cNvSpPr>
            <p:nvPr/>
          </p:nvSpPr>
          <p:spPr bwMode="auto">
            <a:xfrm>
              <a:off x="800100" y="111278"/>
              <a:ext cx="4293512" cy="39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ru-RU" altLang="zh-CN" sz="2000" dirty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Результаты и практическое применение работы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631" cy="5837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</a:t>
              </a:r>
              <a:r>
                <a:rPr lang="ru-RU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5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50754" y="1241280"/>
            <a:ext cx="59564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3200" dirty="0"/>
              <a:t>Создание высокоэффективного высоконадежного жидкостного ракетного двигателя </a:t>
            </a:r>
            <a:r>
              <a:rPr lang="en-US" altLang="zh-CN" sz="3200" dirty="0"/>
              <a:t>— </a:t>
            </a:r>
            <a:endParaRPr lang="ru-RU" altLang="zh-CN" sz="3200" dirty="0"/>
          </a:p>
          <a:p>
            <a:r>
              <a:rPr lang="ru-RU" altLang="zh-CN" sz="3200" dirty="0"/>
              <a:t>одно из основных направлений исследований и разработок</a:t>
            </a:r>
            <a:endParaRPr lang="zh-CN" altLang="en-US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7A61C-E032-45FD-B294-9EA1BCA57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4" y="4623530"/>
            <a:ext cx="3549112" cy="18899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800A4-59E3-4CD6-A66C-C8D641636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620" y="4613923"/>
            <a:ext cx="3532527" cy="18899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050" y="633640"/>
            <a:ext cx="5323196" cy="398028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6E37391-947A-46B0-A36E-5BB132DB27B6}"/>
              </a:ext>
            </a:extLst>
          </p:cNvPr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A839161-45E0-4185-A2BF-E42427159341}"/>
              </a:ext>
            </a:extLst>
          </p:cNvPr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A7041F4-D7A9-4528-8CB9-F03ACD27A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96" name="文本框 95"/>
          <p:cNvSpPr txBox="1"/>
          <p:nvPr/>
        </p:nvSpPr>
        <p:spPr>
          <a:xfrm>
            <a:off x="1900593" y="1541387"/>
            <a:ext cx="96921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3200" dirty="0">
                <a:solidFill>
                  <a:schemeClr val="bg1"/>
                </a:solidFill>
              </a:rPr>
              <a:t>Мы суммируем сильные стороны двигателя с полной газификацией компонентов и трудности в исследовании. Для дальнейших исследований по проектированию программы двигателя была предложена опорная основа.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7168" name="文本框 7167"/>
          <p:cNvSpPr txBox="1"/>
          <p:nvPr/>
        </p:nvSpPr>
        <p:spPr>
          <a:xfrm>
            <a:off x="5637320" y="281866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7" name="文本框 86"/>
          <p:cNvSpPr txBox="1"/>
          <p:nvPr/>
        </p:nvSpPr>
        <p:spPr>
          <a:xfrm>
            <a:off x="2373499" y="2120901"/>
            <a:ext cx="7622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6000" dirty="0">
                <a:solidFill>
                  <a:schemeClr val="bg1"/>
                </a:solidFill>
              </a:rPr>
              <a:t>Спасибо за внимание!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接点 10"/>
          <p:cNvSpPr/>
          <p:nvPr/>
        </p:nvSpPr>
        <p:spPr>
          <a:xfrm>
            <a:off x="1846174" y="1844676"/>
            <a:ext cx="8499652" cy="46942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/>
              <a:t>ЖРД замкнутой схемы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54002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89756" y="254002"/>
            <a:ext cx="7602244" cy="25700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70" name="文本框 4"/>
          <p:cNvSpPr txBox="1">
            <a:spLocks noChangeArrowheads="1"/>
          </p:cNvSpPr>
          <p:nvPr/>
        </p:nvSpPr>
        <p:spPr bwMode="auto">
          <a:xfrm>
            <a:off x="511122" y="110901"/>
            <a:ext cx="405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Актуальность работы</a:t>
            </a:r>
          </a:p>
        </p:txBody>
      </p:sp>
      <p:cxnSp>
        <p:nvCxnSpPr>
          <p:cNvPr id="14" name="连接符: 曲线 13"/>
          <p:cNvCxnSpPr/>
          <p:nvPr/>
        </p:nvCxnSpPr>
        <p:spPr>
          <a:xfrm flipV="1">
            <a:off x="1846174" y="1844676"/>
            <a:ext cx="4897526" cy="2651125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连接符: 曲线 17"/>
          <p:cNvCxnSpPr/>
          <p:nvPr/>
        </p:nvCxnSpPr>
        <p:spPr>
          <a:xfrm>
            <a:off x="4383842" y="2802663"/>
            <a:ext cx="5880933" cy="1015651"/>
          </a:xfrm>
          <a:prstGeom prst="curvedConnector3">
            <a:avLst>
              <a:gd name="adj1" fmla="val 409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连接符: 曲线 44"/>
          <p:cNvCxnSpPr/>
          <p:nvPr/>
        </p:nvCxnSpPr>
        <p:spPr>
          <a:xfrm>
            <a:off x="3517900" y="4066438"/>
            <a:ext cx="3657600" cy="239871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2827797" y="2636676"/>
            <a:ext cx="17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dirty="0"/>
              <a:t>ЖРД открытой схемы</a:t>
            </a:r>
            <a:endParaRPr lang="zh-CN" altLang="en-US" sz="2400" dirty="0"/>
          </a:p>
        </p:txBody>
      </p:sp>
      <p:sp>
        <p:nvSpPr>
          <p:cNvPr id="50" name="文本框 87"/>
          <p:cNvSpPr txBox="1">
            <a:spLocks noChangeArrowheads="1"/>
          </p:cNvSpPr>
          <p:nvPr/>
        </p:nvSpPr>
        <p:spPr bwMode="auto">
          <a:xfrm>
            <a:off x="1274763" y="594920"/>
            <a:ext cx="95122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3600" dirty="0">
                <a:solidFill>
                  <a:srgbClr val="044875"/>
                </a:solidFill>
                <a:latin typeface="Impact" panose="020B0806030902050204" pitchFamily="34" charset="0"/>
              </a:rPr>
              <a:t>ЖРД (жидкостный ракетный двигатель)</a:t>
            </a:r>
          </a:p>
          <a:p>
            <a:pPr algn="ctr" eaLnBrk="1" hangingPunct="1"/>
            <a:r>
              <a:rPr lang="ru-RU" altLang="zh-CN" sz="3600" dirty="0">
                <a:solidFill>
                  <a:srgbClr val="044875"/>
                </a:solidFill>
                <a:latin typeface="Impact" panose="020B0806030902050204" pitchFamily="34" charset="0"/>
              </a:rPr>
              <a:t>с ТНА (турбонасосным агрегатом)</a:t>
            </a:r>
          </a:p>
          <a:p>
            <a:pPr algn="ctr" eaLnBrk="1" hangingPunct="1"/>
            <a:endParaRPr lang="zh-CN" altLang="en-US" sz="3600" dirty="0">
              <a:solidFill>
                <a:srgbClr val="044875"/>
              </a:solidFill>
              <a:latin typeface="Impact" panose="020B080603090205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106826" y="4876800"/>
            <a:ext cx="245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dirty="0"/>
              <a:t>ЖРД замкнутой схемы</a:t>
            </a:r>
            <a:endParaRPr lang="zh-CN" altLang="en-US" sz="2400" dirty="0"/>
          </a:p>
        </p:txBody>
      </p:sp>
      <p:sp>
        <p:nvSpPr>
          <p:cNvPr id="54" name="文本框 53"/>
          <p:cNvSpPr txBox="1"/>
          <p:nvPr/>
        </p:nvSpPr>
        <p:spPr>
          <a:xfrm>
            <a:off x="5596588" y="3835033"/>
            <a:ext cx="4257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dirty="0"/>
              <a:t>Замкнутая схема с полной газификацией компонентов (</a:t>
            </a:r>
            <a:r>
              <a:rPr lang="en-US" altLang="zh-CN" sz="2400" b="1" dirty="0"/>
              <a:t>Full flow staged combustion, FFSCC) </a:t>
            </a:r>
            <a:endParaRPr lang="zh-CN" altLang="en-US" sz="2400" b="1" dirty="0"/>
          </a:p>
        </p:txBody>
      </p:sp>
      <p:sp>
        <p:nvSpPr>
          <p:cNvPr id="58" name="文本框 57"/>
          <p:cNvSpPr txBox="1"/>
          <p:nvPr/>
        </p:nvSpPr>
        <p:spPr>
          <a:xfrm>
            <a:off x="6578600" y="2181871"/>
            <a:ext cx="306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dirty="0"/>
              <a:t>Будущие новые двигатели…</a:t>
            </a:r>
            <a:endParaRPr lang="zh-CN" altLang="en-US" sz="2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A0C1524-8726-4B1E-B041-4DBEAEF1DFE0}"/>
              </a:ext>
            </a:extLst>
          </p:cNvPr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F1190B9-3C8B-43A5-95B4-AF522AFA6282}"/>
              </a:ext>
            </a:extLst>
          </p:cNvPr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70C21DD-83AB-4B90-AFED-D2A45F73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7896"/>
            <a:ext cx="4324350" cy="525780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 bwMode="auto">
          <a:xfrm>
            <a:off x="4966315" y="2058887"/>
            <a:ext cx="6376371" cy="825231"/>
            <a:chOff x="-1807839" y="1556048"/>
            <a:chExt cx="6377254" cy="825201"/>
          </a:xfrm>
        </p:grpSpPr>
        <p:sp>
          <p:nvSpPr>
            <p:cNvPr id="109" name="文本框 108"/>
            <p:cNvSpPr txBox="1"/>
            <p:nvPr/>
          </p:nvSpPr>
          <p:spPr>
            <a:xfrm>
              <a:off x="-1807839" y="1747507"/>
              <a:ext cx="5046437" cy="5219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Меньший удельный импульс</a:t>
              </a:r>
              <a:endParaRPr lang="zh-CN" altLang="en-US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6" name="组合 110"/>
            <p:cNvGrpSpPr/>
            <p:nvPr/>
          </p:nvGrpSpPr>
          <p:grpSpPr bwMode="auto">
            <a:xfrm>
              <a:off x="3069992" y="1556048"/>
              <a:ext cx="1499423" cy="825201"/>
              <a:chOff x="3011936" y="1294791"/>
              <a:chExt cx="1499423" cy="825201"/>
            </a:xfrm>
          </p:grpSpPr>
          <p:sp>
            <p:nvSpPr>
              <p:cNvPr id="97" name="文本框 87"/>
              <p:cNvSpPr txBox="1">
                <a:spLocks noChangeArrowheads="1"/>
              </p:cNvSpPr>
              <p:nvPr/>
            </p:nvSpPr>
            <p:spPr bwMode="auto">
              <a:xfrm>
                <a:off x="3011936" y="1398070"/>
                <a:ext cx="14994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dirty="0">
                    <a:solidFill>
                      <a:srgbClr val="044875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600" dirty="0">
                  <a:solidFill>
                    <a:srgbClr val="044875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349148" y="1294073"/>
                <a:ext cx="825615" cy="825470"/>
              </a:xfrm>
              <a:prstGeom prst="ellipse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123" name="文本框 87"/>
          <p:cNvSpPr txBox="1">
            <a:spLocks noChangeArrowheads="1"/>
          </p:cNvSpPr>
          <p:nvPr/>
        </p:nvSpPr>
        <p:spPr bwMode="auto">
          <a:xfrm>
            <a:off x="3479800" y="755381"/>
            <a:ext cx="95122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3600" dirty="0">
                <a:solidFill>
                  <a:srgbClr val="044875"/>
                </a:solidFill>
                <a:latin typeface="Impact" panose="020B0806030902050204" pitchFamily="34" charset="0"/>
              </a:rPr>
              <a:t>ЖРД открытой схемы</a:t>
            </a:r>
            <a:endParaRPr lang="zh-CN" altLang="en-US" sz="3600" dirty="0">
              <a:solidFill>
                <a:srgbClr val="044875"/>
              </a:solidFill>
              <a:latin typeface="Impact" panose="020B0806030902050204" pitchFamily="34" charset="0"/>
            </a:endParaRPr>
          </a:p>
        </p:txBody>
      </p:sp>
      <p:grpSp>
        <p:nvGrpSpPr>
          <p:cNvPr id="133" name="组合 132"/>
          <p:cNvGrpSpPr/>
          <p:nvPr/>
        </p:nvGrpSpPr>
        <p:grpSpPr bwMode="auto">
          <a:xfrm>
            <a:off x="5098741" y="3382406"/>
            <a:ext cx="6243945" cy="825500"/>
            <a:chOff x="-1675394" y="1555331"/>
            <a:chExt cx="6244809" cy="825469"/>
          </a:xfrm>
        </p:grpSpPr>
        <p:sp>
          <p:nvSpPr>
            <p:cNvPr id="138" name="文本框 137"/>
            <p:cNvSpPr txBox="1"/>
            <p:nvPr/>
          </p:nvSpPr>
          <p:spPr bwMode="auto">
            <a:xfrm>
              <a:off x="-1675394" y="1668153"/>
              <a:ext cx="4913991" cy="523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Малоэффективное сгорание</a:t>
              </a:r>
              <a:endParaRPr lang="zh-CN" altLang="en-US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5" name="组合 122"/>
            <p:cNvGrpSpPr/>
            <p:nvPr/>
          </p:nvGrpSpPr>
          <p:grpSpPr bwMode="auto">
            <a:xfrm>
              <a:off x="3070607" y="1555331"/>
              <a:ext cx="1498808" cy="825469"/>
              <a:chOff x="3012551" y="1294074"/>
              <a:chExt cx="1498808" cy="825469"/>
            </a:xfrm>
          </p:grpSpPr>
          <p:sp>
            <p:nvSpPr>
              <p:cNvPr id="136" name="文本框 135"/>
              <p:cNvSpPr txBox="1"/>
              <p:nvPr/>
            </p:nvSpPr>
            <p:spPr>
              <a:xfrm>
                <a:off x="3012551" y="1397257"/>
                <a:ext cx="1498808" cy="6460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02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3349147" y="1294074"/>
                <a:ext cx="825615" cy="825469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49" name="组合 148"/>
          <p:cNvGrpSpPr/>
          <p:nvPr/>
        </p:nvGrpSpPr>
        <p:grpSpPr bwMode="auto">
          <a:xfrm>
            <a:off x="5098741" y="4726781"/>
            <a:ext cx="6243945" cy="825500"/>
            <a:chOff x="-1675394" y="1555331"/>
            <a:chExt cx="6244809" cy="825469"/>
          </a:xfrm>
        </p:grpSpPr>
        <p:sp>
          <p:nvSpPr>
            <p:cNvPr id="150" name="文本框 149"/>
            <p:cNvSpPr txBox="1"/>
            <p:nvPr/>
          </p:nvSpPr>
          <p:spPr bwMode="auto">
            <a:xfrm>
              <a:off x="-1675394" y="1668153"/>
              <a:ext cx="4913991" cy="523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Большая  надёжность</a:t>
              </a:r>
              <a:endParaRPr lang="zh-CN" altLang="en-US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1" name="组合 122"/>
            <p:cNvGrpSpPr/>
            <p:nvPr/>
          </p:nvGrpSpPr>
          <p:grpSpPr bwMode="auto">
            <a:xfrm>
              <a:off x="3070607" y="1555331"/>
              <a:ext cx="1498808" cy="825469"/>
              <a:chOff x="3012551" y="1294074"/>
              <a:chExt cx="1498808" cy="825469"/>
            </a:xfrm>
          </p:grpSpPr>
          <p:sp>
            <p:nvSpPr>
              <p:cNvPr id="152" name="文本框 151"/>
              <p:cNvSpPr txBox="1"/>
              <p:nvPr/>
            </p:nvSpPr>
            <p:spPr>
              <a:xfrm>
                <a:off x="3012551" y="1397257"/>
                <a:ext cx="1498808" cy="6460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0</a:t>
                </a:r>
                <a:r>
                  <a:rPr lang="ru-RU" altLang="zh-CN" sz="36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3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endParaRP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349147" y="1294074"/>
                <a:ext cx="825615" cy="825469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155" name="矩形 154"/>
          <p:cNvSpPr/>
          <p:nvPr/>
        </p:nvSpPr>
        <p:spPr>
          <a:xfrm>
            <a:off x="0" y="254002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6" name="矩形 155"/>
          <p:cNvSpPr/>
          <p:nvPr/>
        </p:nvSpPr>
        <p:spPr>
          <a:xfrm>
            <a:off x="4589756" y="254002"/>
            <a:ext cx="7602244" cy="25700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8" name="文本框 4"/>
          <p:cNvSpPr txBox="1">
            <a:spLocks noChangeArrowheads="1"/>
          </p:cNvSpPr>
          <p:nvPr/>
        </p:nvSpPr>
        <p:spPr bwMode="auto">
          <a:xfrm>
            <a:off x="533182" y="109847"/>
            <a:ext cx="4056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Актуальность работы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404C792-44E2-4B53-97D9-99C8C9FD32FA}"/>
              </a:ext>
            </a:extLst>
          </p:cNvPr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20744D0-0B38-44B3-9C45-7CD65CA6283B}"/>
              </a:ext>
            </a:extLst>
          </p:cNvPr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E247866-38C4-40BF-9498-90543EBD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27" grpId="0" animBg="1"/>
      <p:bldP spid="28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 bwMode="auto">
          <a:xfrm>
            <a:off x="2866820" y="2176694"/>
            <a:ext cx="5945185" cy="825231"/>
            <a:chOff x="-1376593" y="1556048"/>
            <a:chExt cx="5946008" cy="825201"/>
          </a:xfrm>
        </p:grpSpPr>
        <p:grpSp>
          <p:nvGrpSpPr>
            <p:cNvPr id="88" name="组合 86"/>
            <p:cNvGrpSpPr/>
            <p:nvPr/>
          </p:nvGrpSpPr>
          <p:grpSpPr bwMode="auto">
            <a:xfrm>
              <a:off x="-1376593" y="1747507"/>
              <a:ext cx="4810789" cy="523201"/>
              <a:chOff x="-1284621" y="2438409"/>
              <a:chExt cx="4810789" cy="523201"/>
            </a:xfrm>
          </p:grpSpPr>
          <p:sp>
            <p:nvSpPr>
              <p:cNvPr id="109" name="文本框 108"/>
              <p:cNvSpPr txBox="1"/>
              <p:nvPr/>
            </p:nvSpPr>
            <p:spPr>
              <a:xfrm>
                <a:off x="-1284621" y="2438409"/>
                <a:ext cx="4615191" cy="523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zh-CN" sz="2800" b="1" dirty="0">
                    <a:solidFill>
                      <a:srgbClr val="044875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Больший удельный импульс</a:t>
                </a:r>
                <a:endParaRPr lang="zh-CN" altLang="en-US" sz="28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 bwMode="auto">
              <a:xfrm>
                <a:off x="399947" y="2539909"/>
                <a:ext cx="3126221" cy="310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grpSp>
          <p:nvGrpSpPr>
            <p:cNvPr id="96" name="组合 110"/>
            <p:cNvGrpSpPr/>
            <p:nvPr/>
          </p:nvGrpSpPr>
          <p:grpSpPr bwMode="auto">
            <a:xfrm>
              <a:off x="3069992" y="1556048"/>
              <a:ext cx="1499423" cy="825201"/>
              <a:chOff x="3011936" y="1294791"/>
              <a:chExt cx="1499423" cy="825201"/>
            </a:xfrm>
          </p:grpSpPr>
          <p:sp>
            <p:nvSpPr>
              <p:cNvPr id="97" name="文本框 87"/>
              <p:cNvSpPr txBox="1">
                <a:spLocks noChangeArrowheads="1"/>
              </p:cNvSpPr>
              <p:nvPr/>
            </p:nvSpPr>
            <p:spPr bwMode="auto">
              <a:xfrm>
                <a:off x="3011936" y="1398070"/>
                <a:ext cx="14994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dirty="0">
                    <a:solidFill>
                      <a:srgbClr val="044875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600" dirty="0">
                  <a:solidFill>
                    <a:srgbClr val="044875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349148" y="1294073"/>
                <a:ext cx="825615" cy="825470"/>
              </a:xfrm>
              <a:prstGeom prst="ellipse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123" name="文本框 87"/>
          <p:cNvSpPr txBox="1">
            <a:spLocks noChangeArrowheads="1"/>
          </p:cNvSpPr>
          <p:nvPr/>
        </p:nvSpPr>
        <p:spPr bwMode="auto">
          <a:xfrm>
            <a:off x="2989564" y="1216916"/>
            <a:ext cx="58224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3600" dirty="0">
                <a:solidFill>
                  <a:srgbClr val="044875"/>
                </a:solidFill>
                <a:latin typeface="Impact" panose="020B0806030902050204" pitchFamily="34" charset="0"/>
              </a:rPr>
              <a:t>ЖРД замкнутой схемы</a:t>
            </a:r>
            <a:endParaRPr lang="zh-CN" altLang="en-US" sz="3600" dirty="0">
              <a:solidFill>
                <a:srgbClr val="044875"/>
              </a:solidFill>
              <a:latin typeface="Impact" panose="020B0806030902050204" pitchFamily="34" charset="0"/>
            </a:endParaRPr>
          </a:p>
        </p:txBody>
      </p:sp>
      <p:grpSp>
        <p:nvGrpSpPr>
          <p:cNvPr id="149" name="组合 148"/>
          <p:cNvGrpSpPr/>
          <p:nvPr/>
        </p:nvGrpSpPr>
        <p:grpSpPr bwMode="auto">
          <a:xfrm>
            <a:off x="2568060" y="3418206"/>
            <a:ext cx="6243945" cy="825500"/>
            <a:chOff x="-1675394" y="1555331"/>
            <a:chExt cx="6244809" cy="825469"/>
          </a:xfrm>
        </p:grpSpPr>
        <p:sp>
          <p:nvSpPr>
            <p:cNvPr id="150" name="文本框 149"/>
            <p:cNvSpPr txBox="1"/>
            <p:nvPr/>
          </p:nvSpPr>
          <p:spPr bwMode="auto">
            <a:xfrm>
              <a:off x="-1675394" y="1668153"/>
              <a:ext cx="4913991" cy="523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Меньшая надёжность</a:t>
              </a:r>
              <a:endParaRPr lang="zh-CN" altLang="en-US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1" name="组合 122"/>
            <p:cNvGrpSpPr/>
            <p:nvPr/>
          </p:nvGrpSpPr>
          <p:grpSpPr bwMode="auto">
            <a:xfrm>
              <a:off x="3070607" y="1555331"/>
              <a:ext cx="1498808" cy="825469"/>
              <a:chOff x="3012551" y="1294074"/>
              <a:chExt cx="1498808" cy="825469"/>
            </a:xfrm>
          </p:grpSpPr>
          <p:sp>
            <p:nvSpPr>
              <p:cNvPr id="152" name="文本框 151"/>
              <p:cNvSpPr txBox="1"/>
              <p:nvPr/>
            </p:nvSpPr>
            <p:spPr>
              <a:xfrm>
                <a:off x="3012551" y="1397257"/>
                <a:ext cx="1498808" cy="6460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02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endParaRP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349147" y="1294074"/>
                <a:ext cx="825615" cy="825469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7" y="805574"/>
            <a:ext cx="2454864" cy="49752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671" y="806482"/>
            <a:ext cx="2174599" cy="4975221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7149217" y="5831822"/>
            <a:ext cx="5042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000" dirty="0"/>
              <a:t>ЖРД замкнутой схемы </a:t>
            </a:r>
          </a:p>
          <a:p>
            <a:r>
              <a:rPr lang="ru-RU" altLang="zh-CN" sz="2000" dirty="0"/>
              <a:t>с восстановительным генераторным газом</a:t>
            </a:r>
            <a:endParaRPr lang="zh-CN" altLang="en-US" sz="2000" dirty="0"/>
          </a:p>
        </p:txBody>
      </p:sp>
      <p:sp>
        <p:nvSpPr>
          <p:cNvPr id="36" name="文本框 35"/>
          <p:cNvSpPr txBox="1"/>
          <p:nvPr/>
        </p:nvSpPr>
        <p:spPr>
          <a:xfrm>
            <a:off x="38472" y="5897127"/>
            <a:ext cx="4551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000" dirty="0">
                <a:effectLst/>
                <a:latin typeface="+mn-lt"/>
                <a:ea typeface="等线" panose="02010600030101010101" pitchFamily="2" charset="-122"/>
              </a:rPr>
              <a:t>ЖРД замкнутой схемы </a:t>
            </a:r>
          </a:p>
          <a:p>
            <a:r>
              <a:rPr lang="ru-RU" altLang="zh-CN" sz="2000" dirty="0">
                <a:effectLst/>
                <a:latin typeface="+mn-lt"/>
                <a:ea typeface="等线" panose="02010600030101010101" pitchFamily="2" charset="-122"/>
              </a:rPr>
              <a:t>с окислительным генераторным газом</a:t>
            </a:r>
            <a:endParaRPr lang="zh-CN" altLang="en-US" sz="2000" dirty="0">
              <a:latin typeface="+mn-lt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2399479" y="4586638"/>
            <a:ext cx="6412526" cy="1065322"/>
            <a:chOff x="-1843998" y="1555331"/>
            <a:chExt cx="6413413" cy="1065282"/>
          </a:xfrm>
        </p:grpSpPr>
        <p:sp>
          <p:nvSpPr>
            <p:cNvPr id="28" name="文本框 27"/>
            <p:cNvSpPr txBox="1"/>
            <p:nvPr/>
          </p:nvSpPr>
          <p:spPr bwMode="auto">
            <a:xfrm>
              <a:off x="-1843998" y="1666542"/>
              <a:ext cx="4913991" cy="954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b="1" dirty="0" err="1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Коксообразование</a:t>
              </a:r>
              <a:r>
                <a:rPr lang="ru-RU" altLang="zh-CN" sz="28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 и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травление</a:t>
              </a:r>
              <a:endParaRPr lang="zh-CN" altLang="en-US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" name="组合 122"/>
            <p:cNvGrpSpPr/>
            <p:nvPr/>
          </p:nvGrpSpPr>
          <p:grpSpPr bwMode="auto">
            <a:xfrm>
              <a:off x="3070607" y="1555331"/>
              <a:ext cx="1498808" cy="825469"/>
              <a:chOff x="3012551" y="1294074"/>
              <a:chExt cx="1498808" cy="825469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3012551" y="1397257"/>
                <a:ext cx="1498808" cy="6460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0</a:t>
                </a:r>
                <a:r>
                  <a:rPr lang="ru-RU" altLang="zh-CN" sz="36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3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349147" y="1294074"/>
                <a:ext cx="825615" cy="825469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15A051A7-C5D4-4320-855A-61DA4A8169A6}"/>
              </a:ext>
            </a:extLst>
          </p:cNvPr>
          <p:cNvSpPr/>
          <p:nvPr/>
        </p:nvSpPr>
        <p:spPr>
          <a:xfrm>
            <a:off x="0" y="254002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218BF89-D6F6-4AD4-A490-D4ACD0E131C9}"/>
              </a:ext>
            </a:extLst>
          </p:cNvPr>
          <p:cNvSpPr/>
          <p:nvPr/>
        </p:nvSpPr>
        <p:spPr>
          <a:xfrm>
            <a:off x="4589756" y="254002"/>
            <a:ext cx="7602244" cy="25700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文本框 4">
            <a:extLst>
              <a:ext uri="{FF2B5EF4-FFF2-40B4-BE49-F238E27FC236}">
                <a16:creationId xmlns:a16="http://schemas.microsoft.com/office/drawing/2014/main" id="{2F7360E1-2506-4D38-9272-A347F642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82" y="109847"/>
            <a:ext cx="4056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Актуальность работы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79D057A-0B4F-43CC-A65A-28DF7CBADC7B}"/>
              </a:ext>
            </a:extLst>
          </p:cNvPr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1328C67-35A1-4470-8DF7-29441CB678CA}"/>
              </a:ext>
            </a:extLst>
          </p:cNvPr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2E2048E-3D94-48D5-86D4-C94CA116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87"/>
          <p:cNvSpPr txBox="1">
            <a:spLocks noChangeArrowheads="1"/>
          </p:cNvSpPr>
          <p:nvPr/>
        </p:nvSpPr>
        <p:spPr bwMode="auto">
          <a:xfrm>
            <a:off x="7890920" y="832627"/>
            <a:ext cx="430108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3600" dirty="0">
                <a:solidFill>
                  <a:srgbClr val="044875"/>
                </a:solidFill>
                <a:latin typeface="Impact" panose="020B0806030902050204" pitchFamily="34" charset="0"/>
              </a:rPr>
              <a:t>Конструкция ЖРД замкнутой  схемы</a:t>
            </a:r>
          </a:p>
          <a:p>
            <a:pPr algn="ctr" eaLnBrk="1" hangingPunct="1"/>
            <a:r>
              <a:rPr lang="ru-RU" altLang="zh-CN" sz="3600" dirty="0">
                <a:solidFill>
                  <a:srgbClr val="044875"/>
                </a:solidFill>
                <a:latin typeface="Impact" panose="020B0806030902050204" pitchFamily="34" charset="0"/>
              </a:rPr>
              <a:t>с полной газификацией компонентов </a:t>
            </a:r>
            <a:endParaRPr lang="zh-CN" altLang="en-US" sz="3600" dirty="0">
              <a:solidFill>
                <a:srgbClr val="044875"/>
              </a:solidFill>
              <a:latin typeface="Impact" panose="020B0806030902050204" pitchFamily="34" charset="0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0" y="254002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6" name="矩形 155"/>
          <p:cNvSpPr/>
          <p:nvPr/>
        </p:nvSpPr>
        <p:spPr>
          <a:xfrm>
            <a:off x="4589756" y="254002"/>
            <a:ext cx="7602244" cy="25700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8" name="文本框 4"/>
          <p:cNvSpPr txBox="1">
            <a:spLocks noChangeArrowheads="1"/>
          </p:cNvSpPr>
          <p:nvPr/>
        </p:nvSpPr>
        <p:spPr bwMode="auto">
          <a:xfrm>
            <a:off x="533182" y="110901"/>
            <a:ext cx="4056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Актуальность работы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9" y="964462"/>
            <a:ext cx="7613492" cy="529558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 bwMode="auto">
          <a:xfrm>
            <a:off x="7979696" y="3776705"/>
            <a:ext cx="3775414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Большинство окислителей и топлива проходят отдельно через </a:t>
            </a:r>
            <a:r>
              <a:rPr lang="ru-RU" altLang="zh-CN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два</a:t>
            </a:r>
            <a:r>
              <a:rPr lang="ru-RU" altLang="zh-CN" sz="32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ru-RU" altLang="zh-CN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газогенератора</a:t>
            </a:r>
            <a:endParaRPr lang="zh-CN" altLang="en-US" sz="2800" b="1" dirty="0">
              <a:solidFill>
                <a:srgbClr val="044875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6EA4D3C-227A-4041-9D10-20FC30232AE5}"/>
              </a:ext>
            </a:extLst>
          </p:cNvPr>
          <p:cNvSpPr/>
          <p:nvPr/>
        </p:nvSpPr>
        <p:spPr>
          <a:xfrm>
            <a:off x="0" y="254002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BB33526-307A-435E-AA8E-C60AF2CDBBB3}"/>
              </a:ext>
            </a:extLst>
          </p:cNvPr>
          <p:cNvSpPr/>
          <p:nvPr/>
        </p:nvSpPr>
        <p:spPr>
          <a:xfrm>
            <a:off x="4589756" y="254002"/>
            <a:ext cx="7602244" cy="25700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9B7848D9-423F-47FA-AA37-F16F479A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82" y="109847"/>
            <a:ext cx="4056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Актуальность работы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7B64AC8-7DA8-4C9B-829A-7279CCCBC74E}"/>
              </a:ext>
            </a:extLst>
          </p:cNvPr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4BA9063-EACF-414B-8B77-465D8ECBFDA8}"/>
              </a:ext>
            </a:extLst>
          </p:cNvPr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13DBFE5-88BC-429B-ABE0-765C4F134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16" grpId="0" animBg="1"/>
      <p:bldP spid="17" grpId="0" animBg="1"/>
      <p:bldP spid="19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110"/>
          <p:cNvGrpSpPr/>
          <p:nvPr/>
        </p:nvGrpSpPr>
        <p:grpSpPr bwMode="auto">
          <a:xfrm>
            <a:off x="9678238" y="2543198"/>
            <a:ext cx="1499215" cy="825500"/>
            <a:chOff x="2963364" y="1548802"/>
            <a:chExt cx="1499423" cy="825470"/>
          </a:xfrm>
        </p:grpSpPr>
        <p:sp>
          <p:nvSpPr>
            <p:cNvPr id="97" name="文本框 87"/>
            <p:cNvSpPr txBox="1">
              <a:spLocks noChangeArrowheads="1"/>
            </p:cNvSpPr>
            <p:nvPr/>
          </p:nvSpPr>
          <p:spPr bwMode="auto">
            <a:xfrm>
              <a:off x="2963364" y="1638371"/>
              <a:ext cx="14994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rgbClr val="044875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600" dirty="0">
                <a:solidFill>
                  <a:srgbClr val="04487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3300269" y="1548802"/>
              <a:ext cx="825615" cy="825470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3" name="文本框 87"/>
          <p:cNvSpPr txBox="1">
            <a:spLocks noChangeArrowheads="1"/>
          </p:cNvSpPr>
          <p:nvPr/>
        </p:nvSpPr>
        <p:spPr bwMode="auto">
          <a:xfrm>
            <a:off x="4671817" y="657653"/>
            <a:ext cx="74381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3600" dirty="0">
                <a:solidFill>
                  <a:srgbClr val="044875"/>
                </a:solidFill>
                <a:latin typeface="Impact" panose="020B0806030902050204" pitchFamily="34" charset="0"/>
              </a:rPr>
              <a:t>ЖРД замкнутой  схемы</a:t>
            </a:r>
          </a:p>
          <a:p>
            <a:pPr algn="ctr" eaLnBrk="1" hangingPunct="1"/>
            <a:r>
              <a:rPr lang="ru-RU" altLang="zh-CN" sz="3600" dirty="0">
                <a:solidFill>
                  <a:srgbClr val="044875"/>
                </a:solidFill>
                <a:latin typeface="Impact" panose="020B0806030902050204" pitchFamily="34" charset="0"/>
              </a:rPr>
              <a:t>с полной газификацией компонентов </a:t>
            </a:r>
            <a:endParaRPr lang="zh-CN" altLang="en-US" sz="3600" dirty="0">
              <a:solidFill>
                <a:srgbClr val="044875"/>
              </a:solidFill>
              <a:latin typeface="Impact" panose="020B0806030902050204" pitchFamily="34" charset="0"/>
            </a:endParaRPr>
          </a:p>
        </p:txBody>
      </p:sp>
      <p:grpSp>
        <p:nvGrpSpPr>
          <p:cNvPr id="133" name="组合 132"/>
          <p:cNvGrpSpPr/>
          <p:nvPr/>
        </p:nvGrpSpPr>
        <p:grpSpPr bwMode="auto">
          <a:xfrm>
            <a:off x="6248177" y="2957238"/>
            <a:ext cx="4635103" cy="1518139"/>
            <a:chOff x="-221503" y="704718"/>
            <a:chExt cx="4635745" cy="1518082"/>
          </a:xfrm>
        </p:grpSpPr>
        <p:sp>
          <p:nvSpPr>
            <p:cNvPr id="138" name="文本框 137"/>
            <p:cNvSpPr txBox="1"/>
            <p:nvPr/>
          </p:nvSpPr>
          <p:spPr bwMode="auto">
            <a:xfrm>
              <a:off x="-221503" y="704718"/>
              <a:ext cx="3473531" cy="523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Более эффективно</a:t>
              </a:r>
              <a:endParaRPr lang="zh-CN" altLang="en-US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5" name="组合 122"/>
            <p:cNvGrpSpPr/>
            <p:nvPr/>
          </p:nvGrpSpPr>
          <p:grpSpPr bwMode="auto">
            <a:xfrm>
              <a:off x="3588627" y="1397331"/>
              <a:ext cx="825615" cy="825469"/>
              <a:chOff x="3530571" y="1136074"/>
              <a:chExt cx="825615" cy="825469"/>
            </a:xfrm>
          </p:grpSpPr>
          <p:sp>
            <p:nvSpPr>
              <p:cNvPr id="136" name="文本框 135"/>
              <p:cNvSpPr txBox="1"/>
              <p:nvPr/>
            </p:nvSpPr>
            <p:spPr>
              <a:xfrm>
                <a:off x="3530571" y="1237174"/>
                <a:ext cx="825615" cy="646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02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3530571" y="1136074"/>
                <a:ext cx="825615" cy="825469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49" name="组合 148"/>
          <p:cNvGrpSpPr/>
          <p:nvPr/>
        </p:nvGrpSpPr>
        <p:grpSpPr bwMode="auto">
          <a:xfrm>
            <a:off x="4856085" y="3770951"/>
            <a:ext cx="6363743" cy="1729687"/>
            <a:chOff x="-1719794" y="217218"/>
            <a:chExt cx="6364623" cy="1729622"/>
          </a:xfrm>
        </p:grpSpPr>
        <p:sp>
          <p:nvSpPr>
            <p:cNvPr id="150" name="文本框 149"/>
            <p:cNvSpPr txBox="1"/>
            <p:nvPr/>
          </p:nvSpPr>
          <p:spPr bwMode="auto">
            <a:xfrm>
              <a:off x="-1719794" y="217218"/>
              <a:ext cx="4913991" cy="523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Больший удельный импульс</a:t>
              </a:r>
              <a:endParaRPr lang="zh-CN" altLang="en-US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1" name="组合 122"/>
            <p:cNvGrpSpPr/>
            <p:nvPr/>
          </p:nvGrpSpPr>
          <p:grpSpPr bwMode="auto">
            <a:xfrm>
              <a:off x="3146021" y="1121371"/>
              <a:ext cx="1498808" cy="825469"/>
              <a:chOff x="3087965" y="860114"/>
              <a:chExt cx="1498808" cy="825469"/>
            </a:xfrm>
          </p:grpSpPr>
          <p:sp>
            <p:nvSpPr>
              <p:cNvPr id="152" name="文本框 151"/>
              <p:cNvSpPr txBox="1"/>
              <p:nvPr/>
            </p:nvSpPr>
            <p:spPr>
              <a:xfrm>
                <a:off x="3087965" y="966340"/>
                <a:ext cx="1498808" cy="6460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0</a:t>
                </a:r>
                <a:r>
                  <a:rPr lang="ru-RU" altLang="zh-CN" sz="36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3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endParaRP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424563" y="860114"/>
                <a:ext cx="825615" cy="825469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25"/>
            <a:ext cx="4504819" cy="555725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 bwMode="auto">
          <a:xfrm>
            <a:off x="4856084" y="4741133"/>
            <a:ext cx="4913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Ниже температура турбины</a:t>
            </a:r>
            <a:endParaRPr lang="zh-CN" altLang="en-US" sz="2800" b="1" dirty="0">
              <a:solidFill>
                <a:srgbClr val="044875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97861C4-06D2-46F8-9390-FF9699ACA439}"/>
              </a:ext>
            </a:extLst>
          </p:cNvPr>
          <p:cNvSpPr/>
          <p:nvPr/>
        </p:nvSpPr>
        <p:spPr>
          <a:xfrm>
            <a:off x="0" y="254002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0479947-203B-4D93-BE97-3C7D5B531C12}"/>
              </a:ext>
            </a:extLst>
          </p:cNvPr>
          <p:cNvSpPr/>
          <p:nvPr/>
        </p:nvSpPr>
        <p:spPr>
          <a:xfrm>
            <a:off x="4589756" y="254002"/>
            <a:ext cx="7602244" cy="25700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文本框 4">
            <a:extLst>
              <a:ext uri="{FF2B5EF4-FFF2-40B4-BE49-F238E27FC236}">
                <a16:creationId xmlns:a16="http://schemas.microsoft.com/office/drawing/2014/main" id="{BE8418D7-564A-43F8-B909-6EEB6BA03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82" y="109847"/>
            <a:ext cx="4056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Актуальность работы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56C2074-9FE3-4985-9113-6C335C61C114}"/>
              </a:ext>
            </a:extLst>
          </p:cNvPr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62F55C5-7596-4CC7-8562-E43E554211E8}"/>
              </a:ext>
            </a:extLst>
          </p:cNvPr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1FE5D23-9F7C-4365-99BD-02CED9FDB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 bwMode="auto">
          <a:xfrm>
            <a:off x="458726" y="1050925"/>
            <a:ext cx="7180263" cy="704850"/>
            <a:chOff x="413564" y="926315"/>
            <a:chExt cx="8311335" cy="704850"/>
          </a:xfrm>
        </p:grpSpPr>
        <p:sp>
          <p:nvSpPr>
            <p:cNvPr id="10" name="矩形 9"/>
            <p:cNvSpPr/>
            <p:nvPr/>
          </p:nvSpPr>
          <p:spPr>
            <a:xfrm>
              <a:off x="413564" y="926315"/>
              <a:ext cx="6601439" cy="70485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015003" y="926315"/>
              <a:ext cx="1709896" cy="7048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" name="燕尾形 16"/>
          <p:cNvSpPr/>
          <p:nvPr/>
        </p:nvSpPr>
        <p:spPr>
          <a:xfrm>
            <a:off x="6760276" y="1236766"/>
            <a:ext cx="447675" cy="38893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7791" y="2722435"/>
            <a:ext cx="5187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32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Трудности в разработке</a:t>
            </a:r>
            <a:endParaRPr lang="zh-CN" altLang="en-US" sz="3200" b="1" dirty="0">
              <a:solidFill>
                <a:srgbClr val="044875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70805" y="3653895"/>
            <a:ext cx="6737146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ru-RU" altLang="zh-CN" sz="2400" dirty="0">
                <a:solidFill>
                  <a:srgbClr val="044875"/>
                </a:solidFill>
                <a:cs typeface="Arial" panose="020B0604020202020204" pitchFamily="34" charset="0"/>
              </a:rPr>
              <a:t>Контроль за средой сгорания в процессе старта</a:t>
            </a:r>
            <a:endParaRPr lang="en-US" altLang="zh-CN" sz="2400" dirty="0">
              <a:solidFill>
                <a:srgbClr val="044875"/>
              </a:solidFill>
              <a:cs typeface="Arial" panose="020B0604020202020204" pitchFamily="34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70805" y="4274978"/>
            <a:ext cx="3251182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ru-RU" altLang="zh-CN" sz="2400" dirty="0">
                <a:solidFill>
                  <a:srgbClr val="044875"/>
                </a:solidFill>
                <a:cs typeface="Arial" panose="020B0604020202020204" pitchFamily="34" charset="0"/>
              </a:rPr>
              <a:t>Конструкция сопла</a:t>
            </a:r>
            <a:endParaRPr lang="en-US" altLang="zh-CN" sz="2400" dirty="0">
              <a:solidFill>
                <a:srgbClr val="044875"/>
              </a:solidFill>
              <a:cs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54" y="609103"/>
            <a:ext cx="3141609" cy="57531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254002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89756" y="254002"/>
            <a:ext cx="7602244" cy="25700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文本框 4"/>
          <p:cNvSpPr txBox="1">
            <a:spLocks noChangeArrowheads="1"/>
          </p:cNvSpPr>
          <p:nvPr/>
        </p:nvSpPr>
        <p:spPr bwMode="auto">
          <a:xfrm>
            <a:off x="458726" y="110901"/>
            <a:ext cx="4056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Актуальность работы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17FA5D0-81F6-421C-9053-2D74E2FEF9BA}"/>
              </a:ext>
            </a:extLst>
          </p:cNvPr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54FF9B2-0085-4AF4-84AF-D6D66656C649}"/>
              </a:ext>
            </a:extLst>
          </p:cNvPr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6F2F507-567B-4B64-BE67-7521EED32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2" grpId="0"/>
      <p:bldP spid="26" grpId="0"/>
      <p:bldP spid="24" grpId="0" animBg="1"/>
      <p:bldP spid="25" grpId="0" animBg="1"/>
      <p:bldP spid="30" grpId="0" animBg="1"/>
      <p:bldP spid="31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2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715000" y="254002"/>
            <a:ext cx="64770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70" name="文本框 4"/>
          <p:cNvSpPr txBox="1">
            <a:spLocks noChangeArrowheads="1"/>
          </p:cNvSpPr>
          <p:nvPr/>
        </p:nvSpPr>
        <p:spPr bwMode="auto">
          <a:xfrm>
            <a:off x="596310" y="136596"/>
            <a:ext cx="5118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Цель и задачи написания работы</a:t>
            </a:r>
          </a:p>
          <a:p>
            <a:pPr algn="ctr" eaLnBrk="1" hangingPunct="1"/>
            <a:endParaRPr lang="ru-RU" altLang="zh-CN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33778" y="811691"/>
            <a:ext cx="63210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800" kern="100" dirty="0">
                <a:latin typeface="+mn-lt"/>
                <a:ea typeface="等线" panose="02010600030101010101" pitchFamily="2" charset="-122"/>
              </a:rPr>
              <a:t>Как у</a:t>
            </a:r>
            <a:r>
              <a:rPr lang="ru-RU" altLang="zh-CN" sz="2800" kern="100" dirty="0">
                <a:effectLst/>
                <a:latin typeface="+mn-lt"/>
                <a:ea typeface="等线" panose="02010600030101010101" pitchFamily="2" charset="-122"/>
              </a:rPr>
              <a:t>меньшить вес двигателя, одновременно обеспечив</a:t>
            </a:r>
            <a:r>
              <a:rPr lang="ru-RU" altLang="zh-CN" sz="2800" kern="100" dirty="0">
                <a:latin typeface="+mn-lt"/>
                <a:ea typeface="等线" panose="02010600030101010101" pitchFamily="2" charset="-122"/>
              </a:rPr>
              <a:t> </a:t>
            </a:r>
            <a:r>
              <a:rPr lang="ru-RU" altLang="zh-CN" sz="2800" kern="100" dirty="0">
                <a:effectLst/>
                <a:latin typeface="+mn-lt"/>
                <a:ea typeface="等线" panose="02010600030101010101" pitchFamily="2" charset="-122"/>
              </a:rPr>
              <a:t>удельный импульс </a:t>
            </a:r>
            <a:r>
              <a:rPr lang="zh-CN" altLang="zh-CN" sz="28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zh-CN" sz="2800" kern="1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altLang="zh-CN" sz="2800" kern="100" dirty="0">
                <a:effectLst/>
                <a:latin typeface="+mn-lt"/>
                <a:ea typeface="Times New Roman" panose="02020603050405020304" pitchFamily="18" charset="0"/>
              </a:rPr>
              <a:t>это наша цель. </a:t>
            </a:r>
            <a:endParaRPr lang="zh-CN" altLang="en-US" sz="2800" dirty="0">
              <a:latin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5"/>
          <a:stretch>
            <a:fillRect/>
          </a:stretch>
        </p:blipFill>
        <p:spPr>
          <a:xfrm>
            <a:off x="6083300" y="1842743"/>
            <a:ext cx="5803900" cy="26272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6625886" y="4552495"/>
            <a:ext cx="55661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000" dirty="0"/>
              <a:t>Двигатель «Раптора»</a:t>
            </a:r>
          </a:p>
          <a:p>
            <a:r>
              <a:rPr lang="ru-RU" altLang="zh-CN" sz="2000" dirty="0"/>
              <a:t>ЖРД замкнутой схемы с полной газификацией компонентов, разрабатываемый в США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27723"/>
            <a:ext cx="5410200" cy="377962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5BB2D5E-1F80-4C0B-BAA8-F27BE28D741B}"/>
              </a:ext>
            </a:extLst>
          </p:cNvPr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62587CC-F69B-4652-AB7D-27D38DC45264}"/>
              </a:ext>
            </a:extLst>
          </p:cNvPr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07D2351-7D05-4024-B3AB-87240DBA0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文本框 85"/>
          <p:cNvSpPr txBox="1"/>
          <p:nvPr/>
        </p:nvSpPr>
        <p:spPr>
          <a:xfrm>
            <a:off x="5472005" y="1589735"/>
            <a:ext cx="60945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3200" dirty="0">
                <a:solidFill>
                  <a:schemeClr val="accent1">
                    <a:lumMod val="50000"/>
                  </a:schemeClr>
                </a:solidFill>
              </a:rPr>
              <a:t>В случае существующей турбины температура рабочего тела неизменна, а еще больше повысив тяги турбины, тем самым улучшим характеристику двигателя, приближаясь к пределу удельного импульса.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67" y="296770"/>
            <a:ext cx="3937004" cy="589498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31870DC-FED1-4EC4-B767-28BA5E4111AC}"/>
              </a:ext>
            </a:extLst>
          </p:cNvPr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84A4F31-3484-423F-9700-2833C11064B3}"/>
              </a:ext>
            </a:extLst>
          </p:cNvPr>
          <p:cNvSpPr/>
          <p:nvPr/>
        </p:nvSpPr>
        <p:spPr>
          <a:xfrm>
            <a:off x="0" y="6523038"/>
            <a:ext cx="8238478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FADB93A-13F2-4568-8D1E-E9C9E6825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499" y="6523038"/>
            <a:ext cx="325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МГТУ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им.</a:t>
            </a:r>
            <a:r>
              <a:rPr lang="en-US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Н. Э. Баумана</a:t>
            </a:r>
            <a:endParaRPr lang="zh-CN" altLang="en-US" sz="20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411</Words>
  <Application>Microsoft Office PowerPoint</Application>
  <PresentationFormat>Широкоэкранный</PresentationFormat>
  <Paragraphs>84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Impact</vt:lpstr>
      <vt:lpstr>Times New Roman</vt:lpstr>
      <vt:lpstr>微软雅黑 Light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蓝色毕业答辩</dc:title>
  <dc:creator>第一PPT</dc:creator>
  <cp:keywords>www.1ppt.com</cp:keywords>
  <cp:lastModifiedBy>Соляник</cp:lastModifiedBy>
  <cp:revision>128</cp:revision>
  <dcterms:created xsi:type="dcterms:W3CDTF">2015-04-13T12:15:00Z</dcterms:created>
  <dcterms:modified xsi:type="dcterms:W3CDTF">2021-04-07T16:22:53Z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