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380" r:id="rId4"/>
    <p:sldId id="258" r:id="rId5"/>
    <p:sldId id="340" r:id="rId6"/>
    <p:sldId id="263" r:id="rId7"/>
    <p:sldId id="365" r:id="rId8"/>
    <p:sldId id="366" r:id="rId9"/>
    <p:sldId id="299" r:id="rId10"/>
    <p:sldId id="268" r:id="rId11"/>
    <p:sldId id="318" r:id="rId12"/>
    <p:sldId id="320" r:id="rId13"/>
    <p:sldId id="321" r:id="rId14"/>
    <p:sldId id="300" r:id="rId15"/>
    <p:sldId id="270" r:id="rId16"/>
    <p:sldId id="277" r:id="rId17"/>
    <p:sldId id="273" r:id="rId18"/>
    <p:sldId id="26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90006"/>
    <a:srgbClr val="969696"/>
    <a:srgbClr val="0096C9"/>
    <a:srgbClr val="0087B1"/>
    <a:srgbClr val="7A0003"/>
    <a:srgbClr val="203864"/>
    <a:srgbClr val="29343F"/>
    <a:srgbClr val="7E0003"/>
    <a:srgbClr val="006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6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048D9-C446-4B92-ADA5-C82F023E876C}" type="datetimeFigureOut">
              <a:rPr lang="zh-CN" altLang="en-US" smtClean="0"/>
              <a:t>2021/4/1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BDB07-91C2-4B32-BE3B-3D158CDF29E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BDB07-91C2-4B32-BE3B-3D158CDF29E6}"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BDB07-91C2-4B32-BE3B-3D158CDF29E6}"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BDB07-91C2-4B32-BE3B-3D158CDF29E6}"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DD50BF9-DB0A-4311-8FE2-15D3556D4237}" type="datetimeFigureOut">
              <a:rPr lang="zh-CN" altLang="en-US" smtClean="0"/>
              <a:t>2021/4/1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1DB5CE0-51A9-4AA3-A4D5-D31523797F0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DD50BF9-DB0A-4311-8FE2-15D3556D4237}" type="datetimeFigureOut">
              <a:rPr lang="zh-CN" altLang="en-US" smtClean="0"/>
              <a:t>2021/4/1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1DB5CE0-51A9-4AA3-A4D5-D31523797F0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DD50BF9-DB0A-4311-8FE2-15D3556D4237}" type="datetimeFigureOut">
              <a:rPr lang="zh-CN" altLang="en-US" smtClean="0"/>
              <a:t>2021/4/1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1DB5CE0-51A9-4AA3-A4D5-D31523797F0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DD50BF9-DB0A-4311-8FE2-15D3556D4237}" type="datetimeFigureOut">
              <a:rPr lang="zh-CN" altLang="en-US" smtClean="0"/>
              <a:t>2021/4/1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1DB5CE0-51A9-4AA3-A4D5-D31523797F0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DD50BF9-DB0A-4311-8FE2-15D3556D4237}" type="datetimeFigureOut">
              <a:rPr lang="zh-CN" altLang="en-US" smtClean="0"/>
              <a:t>2021/4/1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1DB5CE0-51A9-4AA3-A4D5-D31523797F0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DD50BF9-DB0A-4311-8FE2-15D3556D4237}" type="datetimeFigureOut">
              <a:rPr lang="zh-CN" altLang="en-US" smtClean="0"/>
              <a:t>2021/4/1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1DB5CE0-51A9-4AA3-A4D5-D31523797F0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DD50BF9-DB0A-4311-8FE2-15D3556D4237}" type="datetimeFigureOut">
              <a:rPr lang="zh-CN" altLang="en-US" smtClean="0"/>
              <a:t>2021/4/1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1DB5CE0-51A9-4AA3-A4D5-D31523797F0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DD50BF9-DB0A-4311-8FE2-15D3556D4237}" type="datetimeFigureOut">
              <a:rPr lang="zh-CN" altLang="en-US" smtClean="0"/>
              <a:t>2021/4/1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1DB5CE0-51A9-4AA3-A4D5-D31523797F0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DD50BF9-DB0A-4311-8FE2-15D3556D4237}" type="datetimeFigureOut">
              <a:rPr lang="zh-CN" altLang="en-US" smtClean="0"/>
              <a:t>2021/4/1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1DB5CE0-51A9-4AA3-A4D5-D31523797F0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DD50BF9-DB0A-4311-8FE2-15D3556D4237}" type="datetimeFigureOut">
              <a:rPr lang="zh-CN" altLang="en-US" smtClean="0"/>
              <a:t>2021/4/1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1DB5CE0-51A9-4AA3-A4D5-D31523797F0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DD50BF9-DB0A-4311-8FE2-15D3556D4237}" type="datetimeFigureOut">
              <a:rPr lang="zh-CN" altLang="en-US" smtClean="0"/>
              <a:t>2021/4/1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1DB5CE0-51A9-4AA3-A4D5-D31523797F0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hyperlink" Target="&#39134;&#26426;.SLDPRT"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b="7941"/>
          <a:stretch>
            <a:fillRect/>
          </a:stretch>
        </p:blipFill>
        <p:spPr>
          <a:xfrm>
            <a:off x="0" y="1"/>
            <a:ext cx="12192000" cy="685800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290" r="1595" b="14644"/>
          <a:stretch>
            <a:fillRect/>
          </a:stretch>
        </p:blipFill>
        <p:spPr>
          <a:xfrm>
            <a:off x="0" y="4026508"/>
            <a:ext cx="12192000" cy="283149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1925" y="564834"/>
            <a:ext cx="4248150" cy="2335993"/>
          </a:xfrm>
          <a:prstGeom prst="rect">
            <a:avLst/>
          </a:prstGeom>
        </p:spPr>
      </p:pic>
      <p:sp>
        <p:nvSpPr>
          <p:cNvPr id="10" name="文本框 9"/>
          <p:cNvSpPr txBox="1"/>
          <p:nvPr/>
        </p:nvSpPr>
        <p:spPr>
          <a:xfrm>
            <a:off x="164123" y="2875250"/>
            <a:ext cx="12027877" cy="1445260"/>
          </a:xfrm>
          <a:prstGeom prst="rect">
            <a:avLst/>
          </a:prstGeom>
          <a:noFill/>
        </p:spPr>
        <p:txBody>
          <a:bodyPr wrap="square" rtlCol="0">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rPr>
              <a:t>    </a:t>
            </a:r>
            <a:r>
              <a:rPr sz="4400" b="1" dirty="0" err="1">
                <a:solidFill>
                  <a:srgbClr val="002060"/>
                </a:solidFill>
                <a:latin typeface="Times New Roman" panose="02020603050405020304" charset="0"/>
                <a:ea typeface="微软雅黑" panose="020B0503020204020204" pitchFamily="34" charset="-122"/>
                <a:cs typeface="Times New Roman" panose="02020603050405020304" charset="0"/>
              </a:rPr>
              <a:t>Исследования</a:t>
            </a:r>
            <a:r>
              <a:rPr sz="4400" b="1" dirty="0">
                <a:solidFill>
                  <a:srgbClr val="002060"/>
                </a:solidFill>
                <a:latin typeface="Times New Roman" panose="02020603050405020304" charset="0"/>
                <a:ea typeface="微软雅黑" panose="020B0503020204020204" pitchFamily="34" charset="-122"/>
                <a:cs typeface="Times New Roman" panose="02020603050405020304" charset="0"/>
              </a:rPr>
              <a:t> и </a:t>
            </a:r>
            <a:r>
              <a:rPr sz="4400" b="1" dirty="0" err="1">
                <a:solidFill>
                  <a:srgbClr val="002060"/>
                </a:solidFill>
                <a:latin typeface="Times New Roman" panose="02020603050405020304" charset="0"/>
                <a:ea typeface="微软雅黑" panose="020B0503020204020204" pitchFamily="34" charset="-122"/>
                <a:cs typeface="Times New Roman" panose="02020603050405020304" charset="0"/>
              </a:rPr>
              <a:t>инновации</a:t>
            </a:r>
            <a:r>
              <a:rPr sz="4400" b="1" dirty="0">
                <a:solidFill>
                  <a:srgbClr val="002060"/>
                </a:solidFill>
                <a:latin typeface="Times New Roman" panose="02020603050405020304" charset="0"/>
                <a:ea typeface="微软雅黑" panose="020B0503020204020204" pitchFamily="34" charset="-122"/>
                <a:cs typeface="Times New Roman" panose="02020603050405020304" charset="0"/>
              </a:rPr>
              <a:t> </a:t>
            </a:r>
            <a:r>
              <a:rPr sz="4400" b="1" dirty="0" err="1">
                <a:solidFill>
                  <a:srgbClr val="002060"/>
                </a:solidFill>
                <a:latin typeface="Times New Roman" panose="02020603050405020304" charset="0"/>
                <a:ea typeface="微软雅黑" panose="020B0503020204020204" pitchFamily="34" charset="-122"/>
                <a:cs typeface="Times New Roman" panose="02020603050405020304" charset="0"/>
              </a:rPr>
              <a:t>крыльев</a:t>
            </a:r>
            <a:r>
              <a:rPr lang="ru-RU" sz="4400" b="1" dirty="0">
                <a:solidFill>
                  <a:srgbClr val="002060"/>
                </a:solidFill>
                <a:latin typeface="Times New Roman" panose="02020603050405020304" charset="0"/>
                <a:ea typeface="微软雅黑" panose="020B0503020204020204" pitchFamily="34" charset="-122"/>
                <a:cs typeface="Times New Roman" panose="02020603050405020304" charset="0"/>
              </a:rPr>
              <a:t> самолёта</a:t>
            </a:r>
            <a:endParaRPr lang="zh-CN" altLang="en-US" sz="4400" b="1" dirty="0">
              <a:solidFill>
                <a:srgbClr val="002060"/>
              </a:solidFill>
              <a:latin typeface="Times New Roman" panose="02020603050405020304" charset="0"/>
              <a:ea typeface="微软雅黑" panose="020B0503020204020204" pitchFamily="34" charset="-122"/>
              <a:cs typeface="Times New Roman" panose="02020603050405020304" charset="0"/>
            </a:endParaRPr>
          </a:p>
        </p:txBody>
      </p:sp>
      <p:sp>
        <p:nvSpPr>
          <p:cNvPr id="16" name="文本框 15"/>
          <p:cNvSpPr txBox="1"/>
          <p:nvPr/>
        </p:nvSpPr>
        <p:spPr>
          <a:xfrm>
            <a:off x="3384550" y="4784090"/>
            <a:ext cx="5192395" cy="521970"/>
          </a:xfrm>
          <a:prstGeom prst="rect">
            <a:avLst/>
          </a:prstGeom>
          <a:noFill/>
        </p:spPr>
        <p:txBody>
          <a:bodyPr wrap="square" rtlCol="0">
            <a:spAutoFit/>
          </a:bodyPr>
          <a:lstStyle/>
          <a:p>
            <a:pPr algn="dist"/>
            <a:r>
              <a:rPr sz="2800" b="1" dirty="0" err="1">
                <a:solidFill>
                  <a:srgbClr val="002060"/>
                </a:solidFill>
                <a:latin typeface="Times New Roman" panose="02020603050405020304" charset="0"/>
                <a:ea typeface="微软雅黑" panose="020B0503020204020204" pitchFamily="34" charset="-122"/>
                <a:cs typeface="Times New Roman" panose="02020603050405020304" charset="0"/>
              </a:rPr>
              <a:t>Докладч</a:t>
            </a:r>
            <a:r>
              <a:rPr lang="ru-RU" sz="2800" b="1" dirty="0" err="1">
                <a:solidFill>
                  <a:srgbClr val="002060"/>
                </a:solidFill>
                <a:latin typeface="Times New Roman" panose="02020603050405020304" charset="0"/>
                <a:ea typeface="微软雅黑" panose="020B0503020204020204" pitchFamily="34" charset="-122"/>
                <a:cs typeface="Times New Roman" panose="02020603050405020304" charset="0"/>
              </a:rPr>
              <a:t>ик</a:t>
            </a:r>
            <a:r>
              <a:rPr sz="2800" b="1" dirty="0">
                <a:solidFill>
                  <a:srgbClr val="002060"/>
                </a:solidFill>
                <a:latin typeface="Times New Roman" panose="02020603050405020304" charset="0"/>
                <a:ea typeface="微软雅黑" panose="020B0503020204020204" pitchFamily="34" charset="-122"/>
                <a:cs typeface="Times New Roman" panose="02020603050405020304" charset="0"/>
              </a:rPr>
              <a:t> : </a:t>
            </a:r>
            <a:r>
              <a:rPr sz="2800" b="1" dirty="0" err="1">
                <a:solidFill>
                  <a:srgbClr val="002060"/>
                </a:solidFill>
                <a:latin typeface="Times New Roman" panose="02020603050405020304" charset="0"/>
                <a:ea typeface="微软雅黑" panose="020B0503020204020204" pitchFamily="34" charset="-122"/>
                <a:cs typeface="Times New Roman" panose="02020603050405020304" charset="0"/>
              </a:rPr>
              <a:t>Ван</a:t>
            </a:r>
            <a:r>
              <a:rPr sz="2800" b="1" dirty="0">
                <a:solidFill>
                  <a:srgbClr val="002060"/>
                </a:solidFill>
                <a:latin typeface="Times New Roman" panose="02020603050405020304" charset="0"/>
                <a:ea typeface="微软雅黑" panose="020B0503020204020204" pitchFamily="34" charset="-122"/>
                <a:cs typeface="Times New Roman" panose="02020603050405020304" charset="0"/>
              </a:rPr>
              <a:t> </a:t>
            </a:r>
            <a:r>
              <a:rPr sz="2800" b="1" dirty="0" err="1">
                <a:solidFill>
                  <a:srgbClr val="002060"/>
                </a:solidFill>
                <a:latin typeface="Times New Roman" panose="02020603050405020304" charset="0"/>
                <a:ea typeface="微软雅黑" panose="020B0503020204020204" pitchFamily="34" charset="-122"/>
                <a:cs typeface="Times New Roman" panose="02020603050405020304" charset="0"/>
              </a:rPr>
              <a:t>Синьцзуй</a:t>
            </a:r>
            <a:endParaRPr sz="2800" b="1" dirty="0">
              <a:solidFill>
                <a:srgbClr val="002060"/>
              </a:solidFill>
              <a:latin typeface="Times New Roman" panose="02020603050405020304" charset="0"/>
              <a:ea typeface="微软雅黑" panose="020B0503020204020204" pitchFamily="34" charset="-122"/>
              <a:cs typeface="Times New Roman" panose="02020603050405020304" charset="0"/>
            </a:endParaRPr>
          </a:p>
        </p:txBody>
      </p:sp>
      <p:sp>
        <p:nvSpPr>
          <p:cNvPr id="17" name="文本框 16"/>
          <p:cNvSpPr txBox="1"/>
          <p:nvPr/>
        </p:nvSpPr>
        <p:spPr>
          <a:xfrm>
            <a:off x="3971925" y="4323715"/>
            <a:ext cx="4516755" cy="460375"/>
          </a:xfrm>
          <a:prstGeom prst="rect">
            <a:avLst/>
          </a:prstGeom>
          <a:noFill/>
        </p:spPr>
        <p:txBody>
          <a:bodyPr wrap="square" rtlCol="0">
            <a:spAutoFit/>
          </a:bodyPr>
          <a:lstStyle/>
          <a:p>
            <a:r>
              <a:rPr sz="2400" b="1" dirty="0" err="1">
                <a:solidFill>
                  <a:srgbClr val="002060"/>
                </a:solidFill>
                <a:latin typeface="Times New Roman" panose="02020603050405020304" charset="0"/>
                <a:ea typeface="微软雅黑" panose="020B0503020204020204" pitchFamily="34" charset="-122"/>
                <a:cs typeface="Times New Roman" panose="02020603050405020304" charset="0"/>
              </a:rPr>
              <a:t>Подгруппа</a:t>
            </a:r>
            <a:r>
              <a:rPr sz="2400" b="1" dirty="0">
                <a:solidFill>
                  <a:srgbClr val="002060"/>
                </a:solidFill>
                <a:latin typeface="Times New Roman" panose="02020603050405020304" charset="0"/>
                <a:ea typeface="微软雅黑" panose="020B0503020204020204" pitchFamily="34" charset="-122"/>
                <a:cs typeface="Times New Roman" panose="02020603050405020304" charset="0"/>
              </a:rPr>
              <a:t>  : Харбин-131Т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10251"/>
            <a:ext cx="8792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08025" y="199390"/>
            <a:ext cx="5731510" cy="460375"/>
          </a:xfrm>
          <a:prstGeom prst="rect">
            <a:avLst/>
          </a:prstGeom>
          <a:noFill/>
        </p:spPr>
        <p:txBody>
          <a:bodyPr wrap="square" rtlCol="0">
            <a:spAutoFit/>
          </a:bodyPr>
          <a:lstStyle/>
          <a:p>
            <a:r>
              <a:rPr sz="32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(1) Прямоугольное крыло</a:t>
            </a:r>
          </a:p>
        </p:txBody>
      </p:sp>
      <p:sp>
        <p:nvSpPr>
          <p:cNvPr id="6" name="矩形 5"/>
          <p:cNvSpPr/>
          <p:nvPr/>
        </p:nvSpPr>
        <p:spPr>
          <a:xfrm>
            <a:off x="149289" y="110251"/>
            <a:ext cx="46617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1GM`IJ7$A)ZAA{)2`L4$(DL"/>
          <p:cNvPicPr>
            <a:picLocks noChangeAspect="1"/>
          </p:cNvPicPr>
          <p:nvPr/>
        </p:nvPicPr>
        <p:blipFill>
          <a:blip r:embed="rId2"/>
          <a:stretch>
            <a:fillRect/>
          </a:stretch>
        </p:blipFill>
        <p:spPr>
          <a:xfrm>
            <a:off x="328930" y="1089025"/>
            <a:ext cx="3486785" cy="2667000"/>
          </a:xfrm>
          <a:prstGeom prst="rect">
            <a:avLst/>
          </a:prstGeom>
        </p:spPr>
      </p:pic>
      <p:sp>
        <p:nvSpPr>
          <p:cNvPr id="4" name="文本框 3"/>
          <p:cNvSpPr txBox="1"/>
          <p:nvPr/>
        </p:nvSpPr>
        <p:spPr>
          <a:xfrm>
            <a:off x="3965575" y="1089025"/>
            <a:ext cx="2181225" cy="398780"/>
          </a:xfrm>
          <a:prstGeom prst="rect">
            <a:avLst/>
          </a:prstGeom>
          <a:noFill/>
        </p:spPr>
        <p:txBody>
          <a:bodyPr wrap="square" rtlCol="0">
            <a:spAutoFit/>
          </a:bodyPr>
          <a:lstStyle/>
          <a:p>
            <a:r>
              <a:rPr lang="ru-RU" sz="20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0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Преимущества：</a:t>
            </a:r>
          </a:p>
        </p:txBody>
      </p:sp>
      <p:sp>
        <p:nvSpPr>
          <p:cNvPr id="9" name="文本框 8"/>
          <p:cNvSpPr txBox="1"/>
          <p:nvPr/>
        </p:nvSpPr>
        <p:spPr>
          <a:xfrm>
            <a:off x="6294120" y="1089025"/>
            <a:ext cx="4952365" cy="3693319"/>
          </a:xfrm>
          <a:prstGeom prst="rect">
            <a:avLst/>
          </a:prstGeom>
          <a:noFill/>
        </p:spPr>
        <p:txBody>
          <a:bodyPr wrap="square" rtlCol="0">
            <a:spAutoFit/>
          </a:bodyPr>
          <a:lstStyle/>
          <a:p>
            <a:pPr algn="just"/>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Большое</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соотношение</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сторон</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lang="ru-RU"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этого</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крыла</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имеет</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большее</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отношение</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подъемной</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силы</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к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лобовому</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сопротивлению</a:t>
            </a:r>
            <a:r>
              <a:rPr lang="ru-RU"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a:t>
            </a:r>
          </a:p>
          <a:p>
            <a:pPr algn="just"/>
            <a:endParaRPr lang="ru-RU"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a:p>
            <a:pPr algn="just"/>
            <a:r>
              <a:rPr lang="ru-RU"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К</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орень</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крыла</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к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сваливанию</a:t>
            </a:r>
            <a:r>
              <a:rPr lang="ru-RU"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не</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влияет</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на</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эффективность</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элеронов</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a:t>
            </a:r>
          </a:p>
          <a:p>
            <a:pPr algn="just"/>
            <a:endPar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a:p>
            <a:pPr algn="just"/>
            <a:r>
              <a:rPr lang="ru-RU" kern="100" dirty="0">
                <a:solidFill>
                  <a:srgbClr val="000000"/>
                </a:solidFill>
                <a:latin typeface="Times New Roman" panose="02020603050405020304" charset="0"/>
                <a:ea typeface="宋体" panose="02010600030101010101" pitchFamily="2" charset="-122"/>
              </a:rPr>
              <a:t>Внутреннее пространство прямоугольного крыла относительно велико, легко нагружается внутреннее расположение крыла, процесс </a:t>
            </a:r>
            <a:r>
              <a:rPr lang="ru-RU" kern="100" dirty="0">
                <a:latin typeface="Times New Roman" panose="02020603050405020304" charset="0"/>
                <a:ea typeface="宋体" panose="02010600030101010101" pitchFamily="2" charset="-122"/>
              </a:rPr>
              <a:t>изготовления </a:t>
            </a:r>
            <a:r>
              <a:rPr lang="ru-RU" kern="100" dirty="0">
                <a:solidFill>
                  <a:srgbClr val="000000"/>
                </a:solidFill>
                <a:latin typeface="Times New Roman" panose="02020603050405020304" charset="0"/>
                <a:ea typeface="宋体" panose="02010600030101010101" pitchFamily="2" charset="-122"/>
              </a:rPr>
              <a:t>прост, лучше решаются вопросы прочности, жесткости, конструктивного расположения.</a:t>
            </a:r>
            <a:endParaRPr lang="zh-CN" altLang="en-US" dirty="0"/>
          </a:p>
        </p:txBody>
      </p:sp>
      <p:sp>
        <p:nvSpPr>
          <p:cNvPr id="10" name="文本框 9"/>
          <p:cNvSpPr txBox="1"/>
          <p:nvPr/>
        </p:nvSpPr>
        <p:spPr>
          <a:xfrm>
            <a:off x="6294120" y="5008880"/>
            <a:ext cx="4952365" cy="922020"/>
          </a:xfrm>
          <a:prstGeom prst="rect">
            <a:avLst/>
          </a:prstGeom>
          <a:noFill/>
        </p:spPr>
        <p:txBody>
          <a:bodyPr wrap="square" rtlCol="0">
            <a:spAutoFit/>
          </a:bodyPr>
          <a:lstStyle/>
          <a:p>
            <a:pPr algn="just"/>
            <a:r>
              <a:rPr lang="ru-RU"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О</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тносительная</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толщина</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относительно</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велика</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a:t>
            </a:r>
            <a:endPar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a:p>
            <a:pPr algn="just"/>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Это</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крыло</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тяжелее</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так</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что</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общий</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вес</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самолета</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увеличивается</a:t>
            </a:r>
            <a:r>
              <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a:t>
            </a:r>
            <a:endParaRPr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11" name="文本框 10"/>
          <p:cNvSpPr txBox="1"/>
          <p:nvPr/>
        </p:nvSpPr>
        <p:spPr>
          <a:xfrm>
            <a:off x="4312920" y="5008880"/>
            <a:ext cx="1754505" cy="706755"/>
          </a:xfrm>
          <a:prstGeom prst="rect">
            <a:avLst/>
          </a:prstGeom>
          <a:noFill/>
        </p:spPr>
        <p:txBody>
          <a:bodyPr wrap="square" rtlCol="0">
            <a:spAutoFit/>
          </a:bodyPr>
          <a:lstStyle/>
          <a:p>
            <a:r>
              <a:rPr lang="ru-RU" sz="20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20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Недостатки ：</a:t>
            </a:r>
            <a:endParaRPr sz="20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a:p>
            <a:endParaRPr lang="zh-CN" altLang="en-US" sz="20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10251"/>
            <a:ext cx="8792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92480" y="188595"/>
            <a:ext cx="6091555" cy="583565"/>
          </a:xfrm>
          <a:prstGeom prst="rect">
            <a:avLst/>
          </a:prstGeom>
          <a:noFill/>
        </p:spPr>
        <p:txBody>
          <a:bodyPr wrap="square" rtlCol="0">
            <a:spAutoFit/>
          </a:bodyPr>
          <a:lstStyle/>
          <a:p>
            <a:r>
              <a:rPr sz="32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(2) Трапециевидное крыло</a:t>
            </a:r>
          </a:p>
        </p:txBody>
      </p:sp>
      <p:sp>
        <p:nvSpPr>
          <p:cNvPr id="6" name="矩形 5"/>
          <p:cNvSpPr/>
          <p:nvPr/>
        </p:nvSpPr>
        <p:spPr>
          <a:xfrm>
            <a:off x="149289" y="110251"/>
            <a:ext cx="46617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95"/>
          <p:cNvSpPr/>
          <p:nvPr/>
        </p:nvSpPr>
        <p:spPr>
          <a:xfrm>
            <a:off x="5768340" y="1242060"/>
            <a:ext cx="5314950" cy="3692525"/>
          </a:xfrm>
          <a:prstGeom prst="rect">
            <a:avLst/>
          </a:prstGeom>
        </p:spPr>
        <p:txBody>
          <a:bodyPr wrap="square">
            <a:spAutoFit/>
          </a:bodyPr>
          <a:lstStyle/>
          <a:p>
            <a:pPr algn="just">
              <a:buClrTx/>
              <a:buSzTx/>
              <a:buNone/>
            </a:pP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Трапециевидное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также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относится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к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крылу</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с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большим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соотношением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сторон</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широко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используемому</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в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дозвуковых</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самолетах</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p>
          <a:p>
            <a:pPr algn="just">
              <a:buClrTx/>
              <a:buSzTx/>
              <a:buNone/>
            </a:pPr>
            <a:endPar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a:p>
            <a:pPr algn="just">
              <a:buClrTx/>
              <a:buSzTx/>
              <a:buNone/>
            </a:pP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Трапециевидное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имеет</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меньший</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вес,чем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прямоугольное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прямое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потому</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что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чем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больше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соотношение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корня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и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кончика</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тем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меньше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вес</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крыла</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при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прочих</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равных</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условиях</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тем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больше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его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жесткость</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p>
          <a:p>
            <a:pPr algn="just">
              <a:buClrTx/>
              <a:buSzTx/>
              <a:buNone/>
            </a:pPr>
            <a:endPar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a:p>
            <a:pPr algn="just">
              <a:buClrTx/>
              <a:buSzTx/>
              <a:buNone/>
            </a:pP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Еще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одним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преимуществом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является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то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что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он</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очень</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прост</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в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изготовлении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p>
          <a:p>
            <a:pPr algn="just">
              <a:buClrTx/>
              <a:buSzTx/>
              <a:buNone/>
            </a:pPr>
            <a:endPar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p:txBody>
      </p:sp>
      <p:pic>
        <p:nvPicPr>
          <p:cNvPr id="2" name="图片 1" descr="APIN5X)LM7Z@[MY9[FP3%18"/>
          <p:cNvPicPr>
            <a:picLocks noChangeAspect="1"/>
          </p:cNvPicPr>
          <p:nvPr/>
        </p:nvPicPr>
        <p:blipFill>
          <a:blip r:embed="rId2"/>
          <a:stretch>
            <a:fillRect/>
          </a:stretch>
        </p:blipFill>
        <p:spPr>
          <a:xfrm>
            <a:off x="227330" y="1610360"/>
            <a:ext cx="3813810" cy="2073275"/>
          </a:xfrm>
          <a:prstGeom prst="rect">
            <a:avLst/>
          </a:prstGeom>
        </p:spPr>
      </p:pic>
      <p:sp>
        <p:nvSpPr>
          <p:cNvPr id="4" name="文本框 3"/>
          <p:cNvSpPr txBox="1"/>
          <p:nvPr/>
        </p:nvSpPr>
        <p:spPr>
          <a:xfrm>
            <a:off x="5768340" y="4874260"/>
            <a:ext cx="5402580" cy="1198880"/>
          </a:xfrm>
          <a:prstGeom prst="rect">
            <a:avLst/>
          </a:prstGeom>
          <a:noFill/>
        </p:spPr>
        <p:txBody>
          <a:bodyPr wrap="square" rtlCol="0">
            <a:spAutoFit/>
          </a:bodyPr>
          <a:lstStyle/>
          <a:p>
            <a:pPr algn="just"/>
            <a:r>
              <a:rPr lang="ru-RU">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Ч</a:t>
            </a:r>
            <a:r>
              <a:rPr>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ем больше соотношение корневых наконечников, тем из-за сваливания кончика крыла легко снижается эффективность элеронов.</a:t>
            </a:r>
          </a:p>
          <a:p>
            <a:pPr algn="just"/>
            <a:endParaRPr lang="zh-CN" altLang="en-US"/>
          </a:p>
        </p:txBody>
      </p:sp>
      <p:sp>
        <p:nvSpPr>
          <p:cNvPr id="7" name="文本框 6"/>
          <p:cNvSpPr txBox="1"/>
          <p:nvPr/>
        </p:nvSpPr>
        <p:spPr>
          <a:xfrm>
            <a:off x="3937635" y="4874260"/>
            <a:ext cx="1636395" cy="645160"/>
          </a:xfrm>
          <a:prstGeom prst="rect">
            <a:avLst/>
          </a:prstGeom>
          <a:noFill/>
        </p:spPr>
        <p:txBody>
          <a:bodyPr wrap="square" rtlCol="0">
            <a:spAutoFit/>
          </a:bodyPr>
          <a:lstStyle/>
          <a:p>
            <a:r>
              <a:rPr lang="ru-RU">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Недостатки ：</a:t>
            </a:r>
            <a:endParaRPr>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a:p>
            <a:endParaRPr lang="zh-CN" altLang="en-US"/>
          </a:p>
        </p:txBody>
      </p:sp>
      <p:sp>
        <p:nvSpPr>
          <p:cNvPr id="8" name="文本框 7"/>
          <p:cNvSpPr txBox="1"/>
          <p:nvPr/>
        </p:nvSpPr>
        <p:spPr>
          <a:xfrm>
            <a:off x="3743325" y="1242060"/>
            <a:ext cx="2025015" cy="368300"/>
          </a:xfrm>
          <a:prstGeom prst="rect">
            <a:avLst/>
          </a:prstGeom>
          <a:noFill/>
        </p:spPr>
        <p:txBody>
          <a:bodyPr wrap="square" rtlCol="0">
            <a:spAutoFit/>
          </a:bodyPr>
          <a:lstStyle/>
          <a:p>
            <a:r>
              <a:rPr lang="ru-RU">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Преимущества：</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10251"/>
            <a:ext cx="8792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25500" y="168910"/>
            <a:ext cx="5463540" cy="583565"/>
          </a:xfrm>
          <a:prstGeom prst="rect">
            <a:avLst/>
          </a:prstGeom>
          <a:noFill/>
        </p:spPr>
        <p:txBody>
          <a:bodyPr wrap="square" rtlCol="0">
            <a:spAutoFit/>
          </a:bodyPr>
          <a:lstStyle/>
          <a:p>
            <a:r>
              <a:rPr sz="32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t>
            </a:r>
            <a:r>
              <a:rPr lang="en-US" sz="32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3</a:t>
            </a:r>
            <a:r>
              <a:rPr sz="32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Треугольное крыло</a:t>
            </a:r>
          </a:p>
        </p:txBody>
      </p:sp>
      <p:sp>
        <p:nvSpPr>
          <p:cNvPr id="6" name="矩形 5"/>
          <p:cNvSpPr/>
          <p:nvPr/>
        </p:nvSpPr>
        <p:spPr>
          <a:xfrm>
            <a:off x="149289" y="110251"/>
            <a:ext cx="46617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95"/>
          <p:cNvSpPr/>
          <p:nvPr/>
        </p:nvSpPr>
        <p:spPr>
          <a:xfrm>
            <a:off x="5700395" y="1172210"/>
            <a:ext cx="5775325" cy="2585323"/>
          </a:xfrm>
          <a:prstGeom prst="rect">
            <a:avLst/>
          </a:prstGeom>
        </p:spPr>
        <p:txBody>
          <a:bodyPr wrap="square">
            <a:spAutoFit/>
          </a:bodyPr>
          <a:lstStyle/>
          <a:p>
            <a:pPr algn="just"/>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Это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характеризуется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большим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углом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стреловидности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малым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соотношением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сторон</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малой</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относительной</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толщиной</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хорошими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трансзвуковыми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характеристиками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сверхзвуковым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сопротивлением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малым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изгибом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прочностью</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на</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кручение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lang="ru-RU" kern="100" dirty="0">
                <a:solidFill>
                  <a:srgbClr val="000000"/>
                </a:solidFill>
                <a:latin typeface="Times New Roman" panose="02020603050405020304" charset="0"/>
                <a:ea typeface="宋体" panose="02010600030101010101" pitchFamily="2" charset="-122"/>
              </a:rPr>
              <a:t>и лучшими </a:t>
            </a:r>
            <a:r>
              <a:rPr lang="ru-RU" kern="100" dirty="0" err="1">
                <a:solidFill>
                  <a:srgbClr val="000000"/>
                </a:solidFill>
                <a:latin typeface="Times New Roman" panose="02020603050405020304" charset="0"/>
                <a:ea typeface="宋体" panose="02010600030101010101" pitchFamily="2" charset="-122"/>
              </a:rPr>
              <a:t>жесткостными</a:t>
            </a:r>
            <a:r>
              <a:rPr lang="ru-RU" kern="100" dirty="0">
                <a:solidFill>
                  <a:srgbClr val="000000"/>
                </a:solidFill>
                <a:latin typeface="Times New Roman" panose="02020603050405020304" charset="0"/>
                <a:ea typeface="宋体" panose="02010600030101010101" pitchFamily="2" charset="-122"/>
              </a:rPr>
              <a:t> характеристиками по сравнению со стреловидным крылом. </a:t>
            </a:r>
            <a:endPar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a:p>
            <a:pPr algn="just"/>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Б</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ольшое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внутреннее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пространство</a:t>
            </a:r>
            <a:r>
              <a:rPr lang="ru-RU"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позволяет размещать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различные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элементы</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такие</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как</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шасси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топливо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и т</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.д.</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p>
        </p:txBody>
      </p:sp>
      <p:pic>
        <p:nvPicPr>
          <p:cNvPr id="2" name="图片 1" descr="U0G%IS5U28@A(449ILEU5E9"/>
          <p:cNvPicPr>
            <a:picLocks noChangeAspect="1"/>
          </p:cNvPicPr>
          <p:nvPr/>
        </p:nvPicPr>
        <p:blipFill>
          <a:blip r:embed="rId2"/>
          <a:stretch>
            <a:fillRect/>
          </a:stretch>
        </p:blipFill>
        <p:spPr>
          <a:xfrm>
            <a:off x="471805" y="1334770"/>
            <a:ext cx="2783205" cy="1888490"/>
          </a:xfrm>
          <a:prstGeom prst="rect">
            <a:avLst/>
          </a:prstGeom>
        </p:spPr>
      </p:pic>
      <p:pic>
        <p:nvPicPr>
          <p:cNvPr id="4" name="图片 3" descr="NMOF7M(X}1~CD]P4UH74USJ"/>
          <p:cNvPicPr>
            <a:picLocks noChangeAspect="1"/>
          </p:cNvPicPr>
          <p:nvPr/>
        </p:nvPicPr>
        <p:blipFill>
          <a:blip r:embed="rId3"/>
          <a:stretch>
            <a:fillRect/>
          </a:stretch>
        </p:blipFill>
        <p:spPr>
          <a:xfrm>
            <a:off x="471805" y="3686175"/>
            <a:ext cx="2650490" cy="1854200"/>
          </a:xfrm>
          <a:prstGeom prst="rect">
            <a:avLst/>
          </a:prstGeom>
        </p:spPr>
      </p:pic>
      <p:sp>
        <p:nvSpPr>
          <p:cNvPr id="7" name="文本框 6"/>
          <p:cNvSpPr txBox="1"/>
          <p:nvPr/>
        </p:nvSpPr>
        <p:spPr>
          <a:xfrm>
            <a:off x="3999230" y="4349115"/>
            <a:ext cx="1701165" cy="368300"/>
          </a:xfrm>
          <a:prstGeom prst="rect">
            <a:avLst/>
          </a:prstGeom>
          <a:noFill/>
        </p:spPr>
        <p:txBody>
          <a:bodyPr wrap="square" rtlCol="0">
            <a:spAutoFit/>
          </a:bodyPr>
          <a:lstStyle/>
          <a:p>
            <a:r>
              <a:rPr lang="ru-RU">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Недостатки ：</a:t>
            </a:r>
            <a:endParaRPr lang="zh-CN" altLang="en-US"/>
          </a:p>
        </p:txBody>
      </p:sp>
      <p:sp>
        <p:nvSpPr>
          <p:cNvPr id="8" name="文本框 7"/>
          <p:cNvSpPr txBox="1"/>
          <p:nvPr/>
        </p:nvSpPr>
        <p:spPr>
          <a:xfrm>
            <a:off x="3768725" y="1172210"/>
            <a:ext cx="1866265" cy="645160"/>
          </a:xfrm>
          <a:prstGeom prst="rect">
            <a:avLst/>
          </a:prstGeom>
          <a:noFill/>
        </p:spPr>
        <p:txBody>
          <a:bodyPr wrap="square" rtlCol="0">
            <a:spAutoFit/>
          </a:bodyPr>
          <a:lstStyle/>
          <a:p>
            <a:r>
              <a:rPr lang="ru-RU">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Преимущества：</a:t>
            </a:r>
            <a:endParaRPr lang="zh-CN" altLang="en-US"/>
          </a:p>
          <a:p>
            <a:endParaRPr lang="zh-CN" altLang="en-US"/>
          </a:p>
        </p:txBody>
      </p:sp>
      <p:sp>
        <p:nvSpPr>
          <p:cNvPr id="9" name="文本框 8"/>
          <p:cNvSpPr txBox="1"/>
          <p:nvPr/>
        </p:nvSpPr>
        <p:spPr>
          <a:xfrm>
            <a:off x="5700395" y="4349115"/>
            <a:ext cx="5878195" cy="2030095"/>
          </a:xfrm>
          <a:prstGeom prst="rect">
            <a:avLst/>
          </a:prstGeom>
          <a:noFill/>
        </p:spPr>
        <p:txBody>
          <a:bodyPr wrap="square" rtlCol="0">
            <a:spAutoFit/>
          </a:bodyPr>
          <a:lstStyle/>
          <a:p>
            <a:pPr algn="just"/>
            <a:r>
              <a:rPr lang="ru-RU">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В</a:t>
            </a:r>
            <a:r>
              <a:rPr>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пол</a:t>
            </a:r>
            <a:r>
              <a:rPr lang="ru-RU">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ё</a:t>
            </a:r>
            <a:r>
              <a:rPr>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те коэффициент подъемного сопротивления низкий, крейсерские характеристики не очень хорошие.</a:t>
            </a:r>
          </a:p>
          <a:p>
            <a:pPr algn="just"/>
            <a:endParaRPr>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a:p>
            <a:pPr algn="just"/>
            <a:r>
              <a:rPr lang="ru-RU">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a:t>
            </a:r>
            <a:r>
              <a:rPr>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ри большом угле атаки имеется достаточный коэффициент подъемной силы, поэтому посадочные характеристики плохи.</a:t>
            </a:r>
          </a:p>
          <a:p>
            <a:pPr algn="just"/>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10251"/>
            <a:ext cx="8792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13080" y="104140"/>
            <a:ext cx="11432540" cy="583565"/>
          </a:xfrm>
          <a:prstGeom prst="rect">
            <a:avLst/>
          </a:prstGeom>
          <a:noFill/>
        </p:spPr>
        <p:txBody>
          <a:bodyPr wrap="square" rtlCol="0">
            <a:spAutoFit/>
          </a:bodyPr>
          <a:lstStyle/>
          <a:p>
            <a:r>
              <a:rPr sz="32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t>
            </a:r>
            <a:r>
              <a:rPr lang="en-US" sz="32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4</a:t>
            </a:r>
            <a:r>
              <a:rPr sz="32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Стреловидные крылья </a:t>
            </a:r>
            <a:r>
              <a:rPr lang="ru-RU" sz="32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и </a:t>
            </a:r>
            <a:r>
              <a:rPr lang="ru-RU" sz="32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п</a:t>
            </a:r>
            <a:r>
              <a:rPr sz="32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ередние стреловидные крылья</a:t>
            </a:r>
            <a:endParaRPr lang="zh-CN" altLang="en-US" sz="3200" b="1">
              <a:latin typeface="微软雅黑" panose="020B0503020204020204" pitchFamily="34" charset="-122"/>
              <a:ea typeface="微软雅黑" panose="020B0503020204020204" pitchFamily="34" charset="-122"/>
            </a:endParaRPr>
          </a:p>
        </p:txBody>
      </p:sp>
      <p:sp>
        <p:nvSpPr>
          <p:cNvPr id="6" name="矩形 5"/>
          <p:cNvSpPr/>
          <p:nvPr/>
        </p:nvSpPr>
        <p:spPr>
          <a:xfrm>
            <a:off x="149225" y="110490"/>
            <a:ext cx="364490" cy="577215"/>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W]8W]]HDZX{S9Q$Y3%9KBQ0"/>
          <p:cNvPicPr>
            <a:picLocks noChangeAspect="1"/>
          </p:cNvPicPr>
          <p:nvPr/>
        </p:nvPicPr>
        <p:blipFill>
          <a:blip r:embed="rId3"/>
          <a:stretch>
            <a:fillRect/>
          </a:stretch>
        </p:blipFill>
        <p:spPr>
          <a:xfrm>
            <a:off x="243205" y="1565910"/>
            <a:ext cx="1642745" cy="1271905"/>
          </a:xfrm>
          <a:prstGeom prst="rect">
            <a:avLst/>
          </a:prstGeom>
        </p:spPr>
      </p:pic>
      <p:graphicFrame>
        <p:nvGraphicFramePr>
          <p:cNvPr id="10" name="表格 9"/>
          <p:cNvGraphicFramePr/>
          <p:nvPr>
            <p:custDataLst>
              <p:tags r:id="rId1"/>
            </p:custDataLst>
            <p:extLst>
              <p:ext uri="{D42A27DB-BD31-4B8C-83A1-F6EECF244321}">
                <p14:modId xmlns:p14="http://schemas.microsoft.com/office/powerpoint/2010/main" val="3315900466"/>
              </p:ext>
            </p:extLst>
          </p:nvPr>
        </p:nvGraphicFramePr>
        <p:xfrm>
          <a:off x="2061210" y="960120"/>
          <a:ext cx="10027285" cy="5669280"/>
        </p:xfrm>
        <a:graphic>
          <a:graphicData uri="http://schemas.openxmlformats.org/drawingml/2006/table">
            <a:tbl>
              <a:tblPr firstRow="1" bandRow="1">
                <a:tableStyleId>{5C22544A-7EE6-4342-B048-85BDC9FD1C3A}</a:tableStyleId>
              </a:tblPr>
              <a:tblGrid>
                <a:gridCol w="1736725">
                  <a:extLst>
                    <a:ext uri="{9D8B030D-6E8A-4147-A177-3AD203B41FA5}">
                      <a16:colId xmlns:a16="http://schemas.microsoft.com/office/drawing/2014/main" val="20000"/>
                    </a:ext>
                  </a:extLst>
                </a:gridCol>
                <a:gridCol w="3369945">
                  <a:extLst>
                    <a:ext uri="{9D8B030D-6E8A-4147-A177-3AD203B41FA5}">
                      <a16:colId xmlns:a16="http://schemas.microsoft.com/office/drawing/2014/main" val="20001"/>
                    </a:ext>
                  </a:extLst>
                </a:gridCol>
                <a:gridCol w="4920615">
                  <a:extLst>
                    <a:ext uri="{9D8B030D-6E8A-4147-A177-3AD203B41FA5}">
                      <a16:colId xmlns:a16="http://schemas.microsoft.com/office/drawing/2014/main" val="20002"/>
                    </a:ext>
                  </a:extLst>
                </a:gridCol>
              </a:tblGrid>
              <a:tr h="365760">
                <a:tc>
                  <a:txBody>
                    <a:bodyPr/>
                    <a:lstStyle/>
                    <a:p>
                      <a:pPr>
                        <a:buNone/>
                      </a:pPr>
                      <a:endParaRPr lang="zh-CN" altLang="en-US"/>
                    </a:p>
                  </a:txBody>
                  <a:tcPr/>
                </a:tc>
                <a:tc>
                  <a:txBody>
                    <a:bodyPr/>
                    <a:lstStyle/>
                    <a:p>
                      <a:pPr>
                        <a:buNone/>
                      </a:pP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Стреловидн</a:t>
                      </a:r>
                      <a:r>
                        <a:rPr lang="ru-RU"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ое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крыл</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о</a:t>
                      </a:r>
                      <a:endParaRPr lang="zh-CN" altLang="en-US" dirty="0"/>
                    </a:p>
                  </a:txBody>
                  <a:tcPr/>
                </a:tc>
                <a:tc>
                  <a:txBody>
                    <a:bodyPr/>
                    <a:lstStyle/>
                    <a:p>
                      <a:pPr>
                        <a:buNone/>
                      </a:pP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Передн</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е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стреловидн</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е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крыл</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о</a:t>
                      </a:r>
                      <a:endParaRPr lang="zh-CN" altLang="en-US" dirty="0"/>
                    </a:p>
                  </a:txBody>
                  <a:tcPr/>
                </a:tc>
                <a:extLst>
                  <a:ext uri="{0D108BD9-81ED-4DB2-BD59-A6C34878D82A}">
                    <a16:rowId xmlns:a16="http://schemas.microsoft.com/office/drawing/2014/main" val="10000"/>
                  </a:ext>
                </a:extLst>
              </a:tr>
              <a:tr h="1532890">
                <a:tc>
                  <a:txBody>
                    <a:bodyPr/>
                    <a:lstStyle/>
                    <a:p>
                      <a:pPr algn="ctr">
                        <a:buNone/>
                      </a:pPr>
                      <a:r>
                        <a:rPr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Преимущества</a:t>
                      </a:r>
                      <a:r>
                        <a:rPr lang="ru-RU"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a:t>
                      </a:r>
                    </a:p>
                  </a:txBody>
                  <a:tcPr/>
                </a:tc>
                <a:tc>
                  <a:txBody>
                    <a:bodyPr/>
                    <a:lstStyle/>
                    <a:p>
                      <a:pPr algn="just">
                        <a:buNone/>
                      </a:pPr>
                      <a:r>
                        <a:rPr lang="ru-RU"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Можно </a:t>
                      </a:r>
                      <a:r>
                        <a:rPr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улучшить критическое число М крыльев, задержать генерацию ударных волн, повысить боковую устойчивость самол</a:t>
                      </a:r>
                      <a:r>
                        <a:rPr lang="ru-RU"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ё</a:t>
                      </a:r>
                      <a:r>
                        <a:rPr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та</a:t>
                      </a:r>
                      <a:r>
                        <a:rPr lang="ru-RU"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p>
                  </a:txBody>
                  <a:tcPr/>
                </a:tc>
                <a:tc>
                  <a:txBody>
                    <a:bodyPr/>
                    <a:lstStyle/>
                    <a:p>
                      <a:pPr algn="just">
                        <a:buNone/>
                      </a:pP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Когда</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угол</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атаки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увеличивается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корень</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крыла</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глохнет</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первым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Поскольку</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в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зону</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сваливания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не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входят</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элероны</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такое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сваливани</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не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приводит</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к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потере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боковой</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маневренности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самолета</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обеспечивающей</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безопасность</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полета</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endParaRPr lang="zh-CN" altLang="en-US" dirty="0"/>
                    </a:p>
                  </a:txBody>
                  <a:tcPr/>
                </a:tc>
                <a:extLst>
                  <a:ext uri="{0D108BD9-81ED-4DB2-BD59-A6C34878D82A}">
                    <a16:rowId xmlns:a16="http://schemas.microsoft.com/office/drawing/2014/main" val="10001"/>
                  </a:ext>
                </a:extLst>
              </a:tr>
              <a:tr h="1040765">
                <a:tc>
                  <a:txBody>
                    <a:bodyPr/>
                    <a:lstStyle/>
                    <a:p>
                      <a:pPr>
                        <a:buNone/>
                      </a:pPr>
                      <a:endParaRPr lang="zh-CN" altLang="en-US"/>
                    </a:p>
                  </a:txBody>
                  <a:tcPr/>
                </a:tc>
                <a:tc>
                  <a:txBody>
                    <a:bodyPr/>
                    <a:lstStyle/>
                    <a:p>
                      <a:pPr algn="just">
                        <a:buNone/>
                      </a:pP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Можно и</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збежать</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большого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волнового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сопротивления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в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основном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полетном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состоянии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endParaRPr lang="zh-CN" altLang="en-US" dirty="0"/>
                    </a:p>
                  </a:txBody>
                  <a:tcPr/>
                </a:tc>
                <a:tc>
                  <a:txBody>
                    <a:bodyPr/>
                    <a:lstStyle/>
                    <a:p>
                      <a:pPr algn="just">
                        <a:buNone/>
                      </a:pP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И</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ме</a:t>
                      </a:r>
                      <a:r>
                        <a:rPr lang="ru-RU"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ет</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аэродинамические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преимущества</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заднего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стреловидного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крыла</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и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не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отделяет</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кончик</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крыла</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endParaRPr lang="zh-CN" altLang="en-US" dirty="0"/>
                    </a:p>
                  </a:txBody>
                  <a:tcPr/>
                </a:tc>
                <a:extLst>
                  <a:ext uri="{0D108BD9-81ED-4DB2-BD59-A6C34878D82A}">
                    <a16:rowId xmlns:a16="http://schemas.microsoft.com/office/drawing/2014/main" val="10002"/>
                  </a:ext>
                </a:extLst>
              </a:tr>
              <a:tr h="914400">
                <a:tc>
                  <a:txBody>
                    <a:bodyPr/>
                    <a:lstStyle/>
                    <a:p>
                      <a:pPr algn="r">
                        <a:buNone/>
                      </a:pPr>
                      <a:r>
                        <a:rPr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Недостатки</a:t>
                      </a:r>
                      <a:r>
                        <a:rPr lang="ru-RU"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a:t>
                      </a:r>
                    </a:p>
                  </a:txBody>
                  <a:tcPr/>
                </a:tc>
                <a:tc>
                  <a:txBody>
                    <a:bodyPr/>
                    <a:lstStyle/>
                    <a:p>
                      <a:pPr algn="just">
                        <a:buNone/>
                      </a:pPr>
                      <a:r>
                        <a:rPr lang="ru-RU"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В</a:t>
                      </a:r>
                      <a:r>
                        <a:rPr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ес конструкции большой, плохие жесткостные характеристики.</a:t>
                      </a:r>
                      <a:endParaRPr lang="zh-CN" altLang="en-US"/>
                    </a:p>
                  </a:txBody>
                  <a:tcPr/>
                </a:tc>
                <a:tc>
                  <a:txBody>
                    <a:bodyPr/>
                    <a:lstStyle/>
                    <a:p>
                      <a:pPr algn="just">
                        <a:buNone/>
                      </a:pPr>
                      <a:r>
                        <a:rPr lang="ru-RU"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Это</a:t>
                      </a:r>
                      <a:r>
                        <a:rPr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крыло имеет проблемы с аэроупругой дивергенцией.</a:t>
                      </a:r>
                      <a:endParaRPr lang="zh-CN" altLang="en-US"/>
                    </a:p>
                  </a:txBody>
                  <a:tcPr/>
                </a:tc>
                <a:extLst>
                  <a:ext uri="{0D108BD9-81ED-4DB2-BD59-A6C34878D82A}">
                    <a16:rowId xmlns:a16="http://schemas.microsoft.com/office/drawing/2014/main" val="10003"/>
                  </a:ext>
                </a:extLst>
              </a:tr>
              <a:tr h="1610995">
                <a:tc>
                  <a:txBody>
                    <a:bodyPr/>
                    <a:lstStyle/>
                    <a:p>
                      <a:pPr>
                        <a:buNone/>
                      </a:pPr>
                      <a:endParaRPr lang="zh-CN" altLang="en-US"/>
                    </a:p>
                  </a:txBody>
                  <a:tcPr/>
                </a:tc>
                <a:tc>
                  <a:txBody>
                    <a:bodyPr/>
                    <a:lstStyle/>
                    <a:p>
                      <a:pPr algn="just">
                        <a:buNone/>
                      </a:pPr>
                      <a:r>
                        <a:rPr lang="ru-RU"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Л</a:t>
                      </a:r>
                      <a:r>
                        <a:rPr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егко вызвать разделение воздушного потока кончика крыла</a:t>
                      </a:r>
                      <a:r>
                        <a:rPr lang="ru-RU"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.У</a:t>
                      </a:r>
                      <a:r>
                        <a:rPr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стойчивость маневренности самол</a:t>
                      </a:r>
                      <a:r>
                        <a:rPr lang="ru-RU"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ё</a:t>
                      </a:r>
                      <a:r>
                        <a:rPr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та ухудшается.</a:t>
                      </a:r>
                      <a:endParaRPr lang="zh-CN" altLang="en-US"/>
                    </a:p>
                  </a:txBody>
                  <a:tcPr/>
                </a:tc>
                <a:tc>
                  <a:txBody>
                    <a:bodyPr/>
                    <a:lstStyle/>
                    <a:p>
                      <a:pPr algn="just">
                        <a:buNone/>
                      </a:pP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увеличением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угла</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прямой</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стреловидности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скорость</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аэроупругой</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дивергенции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крыла</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прямой</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стреловидности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быстро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уменьшается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endParaRPr lang="zh-CN" altLang="en-US" sz="1800" dirty="0"/>
                    </a:p>
                    <a:p>
                      <a:pPr algn="just">
                        <a:buNone/>
                      </a:pPr>
                      <a:endParaRPr lang="zh-CN" altLang="en-US" dirty="0"/>
                    </a:p>
                  </a:txBody>
                  <a:tcPr/>
                </a:tc>
                <a:extLst>
                  <a:ext uri="{0D108BD9-81ED-4DB2-BD59-A6C34878D82A}">
                    <a16:rowId xmlns:a16="http://schemas.microsoft.com/office/drawing/2014/main" val="10004"/>
                  </a:ext>
                </a:extLst>
              </a:tr>
            </a:tbl>
          </a:graphicData>
        </a:graphic>
      </p:graphicFrame>
      <p:pic>
        <p:nvPicPr>
          <p:cNvPr id="26" name="图片 25" descr="Y~ODUC]7Y]RXMZ)SHU_(3}P"/>
          <p:cNvPicPr>
            <a:picLocks noChangeAspect="1"/>
          </p:cNvPicPr>
          <p:nvPr/>
        </p:nvPicPr>
        <p:blipFill>
          <a:blip r:embed="rId4"/>
          <a:stretch>
            <a:fillRect/>
          </a:stretch>
        </p:blipFill>
        <p:spPr>
          <a:xfrm>
            <a:off x="309880" y="3880485"/>
            <a:ext cx="1576070" cy="1161415"/>
          </a:xfrm>
          <a:prstGeom prst="rect">
            <a:avLst/>
          </a:prstGeom>
        </p:spPr>
      </p:pic>
      <p:sp>
        <p:nvSpPr>
          <p:cNvPr id="7" name="文本框 6"/>
          <p:cNvSpPr txBox="1"/>
          <p:nvPr/>
        </p:nvSpPr>
        <p:spPr>
          <a:xfrm>
            <a:off x="455930" y="2974975"/>
            <a:ext cx="1284605" cy="645160"/>
          </a:xfrm>
          <a:prstGeom prst="rect">
            <a:avLst/>
          </a:prstGeom>
          <a:noFill/>
        </p:spPr>
        <p:txBody>
          <a:bodyPr wrap="square" rtlCol="0">
            <a:spAutoFit/>
          </a:bodyPr>
          <a:lstStyle/>
          <a:p>
            <a:pPr algn="ctr"/>
            <a:r>
              <a:rPr sz="12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Стреловидные крылья</a:t>
            </a:r>
            <a:endParaRPr sz="12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a:p>
            <a:pPr algn="ctr"/>
            <a:endParaRPr sz="12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8" name="文本框 7"/>
          <p:cNvSpPr txBox="1"/>
          <p:nvPr/>
        </p:nvSpPr>
        <p:spPr>
          <a:xfrm>
            <a:off x="505460" y="5175250"/>
            <a:ext cx="1118235" cy="922020"/>
          </a:xfrm>
          <a:prstGeom prst="rect">
            <a:avLst/>
          </a:prstGeom>
          <a:noFill/>
        </p:spPr>
        <p:txBody>
          <a:bodyPr wrap="square" rtlCol="0">
            <a:spAutoFit/>
          </a:bodyPr>
          <a:lstStyle/>
          <a:p>
            <a:pPr algn="ctr">
              <a:buClrTx/>
              <a:buSzTx/>
              <a:buNone/>
            </a:pPr>
            <a:r>
              <a:rPr sz="12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Передние стреловидные крылья</a:t>
            </a:r>
            <a:endParaRPr sz="12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7941"/>
          <a:stretch>
            <a:fillRect/>
          </a:stretch>
        </p:blipFill>
        <p:spPr>
          <a:xfrm>
            <a:off x="0" y="1"/>
            <a:ext cx="12192000" cy="685800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3990" y="4430395"/>
            <a:ext cx="3865245" cy="2126615"/>
          </a:xfrm>
          <a:prstGeom prst="rect">
            <a:avLst/>
          </a:prstGeom>
        </p:spPr>
      </p:pic>
      <p:sp>
        <p:nvSpPr>
          <p:cNvPr id="10" name="文本框 9"/>
          <p:cNvSpPr txBox="1"/>
          <p:nvPr/>
        </p:nvSpPr>
        <p:spPr>
          <a:xfrm>
            <a:off x="569643" y="2717165"/>
            <a:ext cx="11552018" cy="1107996"/>
          </a:xfrm>
          <a:prstGeom prst="rect">
            <a:avLst/>
          </a:prstGeom>
          <a:noFill/>
        </p:spPr>
        <p:txBody>
          <a:bodyPr wrap="square" rtlCol="0">
            <a:spAutoFit/>
          </a:bodyPr>
          <a:lstStyle/>
          <a:p>
            <a:r>
              <a:rPr lang="ru-RU" altLang="zh-CN" sz="6600" b="1" dirty="0">
                <a:solidFill>
                  <a:srgbClr val="002060"/>
                </a:solidFill>
                <a:latin typeface="Times New Roman" panose="02020603050405020304" charset="0"/>
                <a:ea typeface="微软雅黑" panose="020B0503020204020204" pitchFamily="34" charset="-122"/>
                <a:cs typeface="Times New Roman" panose="02020603050405020304" charset="0"/>
              </a:rPr>
              <a:t>Наше инновационное крыло</a:t>
            </a:r>
          </a:p>
        </p:txBody>
      </p:sp>
      <p:pic>
        <p:nvPicPr>
          <p:cNvPr id="18" name="图片 17"/>
          <p:cNvPicPr>
            <a:picLocks noChangeAspect="1"/>
          </p:cNvPicPr>
          <p:nvPr/>
        </p:nvPicPr>
        <p:blipFill>
          <a:blip r:embed="rId5"/>
          <a:stretch>
            <a:fillRect/>
          </a:stretch>
        </p:blipFill>
        <p:spPr>
          <a:xfrm>
            <a:off x="184699" y="104399"/>
            <a:ext cx="3977665" cy="2209147"/>
          </a:xfrm>
          <a:prstGeom prst="rect">
            <a:avLst/>
          </a:prstGeom>
        </p:spPr>
      </p:pic>
      <p:sp>
        <p:nvSpPr>
          <p:cNvPr id="5" name="文本框 4"/>
          <p:cNvSpPr txBox="1"/>
          <p:nvPr/>
        </p:nvSpPr>
        <p:spPr>
          <a:xfrm>
            <a:off x="498280" y="655363"/>
            <a:ext cx="3663724" cy="1106805"/>
          </a:xfrm>
          <a:prstGeom prst="rect">
            <a:avLst/>
          </a:prstGeom>
          <a:noFill/>
        </p:spPr>
        <p:txBody>
          <a:bodyPr wrap="square" rtlCol="0">
            <a:spAutoFit/>
          </a:bodyPr>
          <a:lstStyle/>
          <a:p>
            <a:r>
              <a:rPr lang="ru-RU" altLang="en-US" sz="6600" b="1">
                <a:solidFill>
                  <a:srgbClr val="B90006"/>
                </a:solidFill>
                <a:latin typeface="微软雅黑" panose="020B0503020204020204" pitchFamily="34" charset="-122"/>
                <a:ea typeface="微软雅黑" panose="020B0503020204020204" pitchFamily="34" charset="-122"/>
              </a:rPr>
              <a:t>Часть </a:t>
            </a:r>
            <a:r>
              <a:rPr lang="en-US" altLang="zh-CN" sz="6600" b="1">
                <a:solidFill>
                  <a:srgbClr val="B90006"/>
                </a:solidFill>
                <a:latin typeface="微软雅黑" panose="020B0503020204020204" pitchFamily="34" charset="-122"/>
                <a:ea typeface="微软雅黑" panose="020B0503020204020204" pitchFamily="34" charset="-122"/>
              </a:rPr>
              <a:t>3</a:t>
            </a:r>
            <a:endParaRPr lang="zh-CN" altLang="en-US" sz="6600" b="1">
              <a:solidFill>
                <a:srgbClr val="B90006"/>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4162425" y="793750"/>
            <a:ext cx="6691630" cy="829945"/>
          </a:xfrm>
          <a:prstGeom prst="rect">
            <a:avLst/>
          </a:prstGeom>
          <a:noFill/>
        </p:spPr>
        <p:txBody>
          <a:bodyPr wrap="square" rtlCol="0">
            <a:spAutoFit/>
          </a:bodyPr>
          <a:lstStyle/>
          <a:p>
            <a:r>
              <a:rPr lang="en-US" altLang="ru-RU" sz="4800" b="1" dirty="0">
                <a:solidFill>
                  <a:srgbClr val="C00000"/>
                </a:solidFill>
                <a:latin typeface="Times New Roman" panose="02020603050405020304" charset="0"/>
                <a:cs typeface="Times New Roman" panose="02020603050405020304" charset="0"/>
              </a:rPr>
              <a:t>—— </a:t>
            </a:r>
            <a:r>
              <a:rPr lang="ru-RU" sz="4800" b="1" dirty="0">
                <a:solidFill>
                  <a:srgbClr val="C00000"/>
                </a:solidFill>
                <a:latin typeface="Times New Roman" panose="02020603050405020304" charset="0"/>
                <a:cs typeface="Times New Roman" panose="02020603050405020304" charset="0"/>
              </a:rPr>
              <a:t>Новизна работы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10251"/>
            <a:ext cx="8792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18515" y="110490"/>
            <a:ext cx="6802755" cy="645160"/>
          </a:xfrm>
          <a:prstGeom prst="rect">
            <a:avLst/>
          </a:prstGeom>
          <a:noFill/>
        </p:spPr>
        <p:txBody>
          <a:bodyPr wrap="square" rtlCol="0">
            <a:spAutoFit/>
          </a:bodyPr>
          <a:lstStyle/>
          <a:p>
            <a:r>
              <a:rPr sz="36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“Замысловат</a:t>
            </a:r>
            <a:r>
              <a:rPr lang="ru-RU" sz="36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о</a:t>
            </a:r>
            <a:r>
              <a:rPr sz="36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е кры</a:t>
            </a:r>
            <a:r>
              <a:rPr lang="ru-RU" sz="36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ло</a:t>
            </a:r>
            <a:r>
              <a:rPr sz="36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t>
            </a:r>
            <a:endParaRPr lang="en-US" altLang="zh-CN" sz="36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5"/>
          <p:cNvSpPr/>
          <p:nvPr/>
        </p:nvSpPr>
        <p:spPr>
          <a:xfrm>
            <a:off x="149289" y="110251"/>
            <a:ext cx="46617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hevron 6"/>
          <p:cNvSpPr/>
          <p:nvPr/>
        </p:nvSpPr>
        <p:spPr>
          <a:xfrm>
            <a:off x="7116445" y="1218565"/>
            <a:ext cx="4315460" cy="1318895"/>
          </a:xfrm>
          <a:prstGeom prst="chevron">
            <a:avLst>
              <a:gd name="adj" fmla="val 41715"/>
            </a:avLst>
          </a:prstGeom>
          <a:solidFill>
            <a:srgbClr val="B90006"/>
          </a:solidFill>
          <a:ln>
            <a:noFill/>
          </a:ln>
        </p:spPr>
        <p:style>
          <a:lnRef idx="2">
            <a:schemeClr val="dk1"/>
          </a:lnRef>
          <a:fillRef idx="1">
            <a:schemeClr val="lt1"/>
          </a:fillRef>
          <a:effectRef idx="0">
            <a:schemeClr val="dk1"/>
          </a:effectRef>
          <a:fontRef idx="minor">
            <a:schemeClr val="dk1"/>
          </a:fontRef>
        </p:style>
        <p:txBody>
          <a:bodyPr bIns="182880" rtlCol="0" anchor="b"/>
          <a:lstStyle/>
          <a:p>
            <a:pPr algn="ctr"/>
            <a:endParaRPr lang="en-US" sz="2400" dirty="0">
              <a:solidFill>
                <a:srgbClr val="FEFFFF"/>
              </a:solidFill>
              <a:latin typeface="Roboto Condensed Light" charset="0"/>
              <a:cs typeface="Roboto Condensed Light" charset="0"/>
            </a:endParaRPr>
          </a:p>
          <a:p>
            <a:pPr algn="ctr"/>
            <a:endParaRPr lang="en-US" sz="2400" dirty="0">
              <a:solidFill>
                <a:srgbClr val="FEFFFF"/>
              </a:solidFill>
              <a:latin typeface="Roboto Condensed Light" charset="0"/>
              <a:cs typeface="Roboto Condensed Light" charset="0"/>
            </a:endParaRPr>
          </a:p>
        </p:txBody>
      </p:sp>
      <p:sp>
        <p:nvSpPr>
          <p:cNvPr id="8" name="Chevron 3"/>
          <p:cNvSpPr/>
          <p:nvPr/>
        </p:nvSpPr>
        <p:spPr>
          <a:xfrm>
            <a:off x="935355" y="1218565"/>
            <a:ext cx="5024755" cy="1318895"/>
          </a:xfrm>
          <a:prstGeom prst="chevron">
            <a:avLst>
              <a:gd name="adj" fmla="val 41715"/>
            </a:avLst>
          </a:prstGeom>
          <a:solidFill>
            <a:srgbClr val="0096C9"/>
          </a:solidFill>
          <a:ln>
            <a:noFill/>
          </a:ln>
        </p:spPr>
        <p:style>
          <a:lnRef idx="2">
            <a:schemeClr val="dk1"/>
          </a:lnRef>
          <a:fillRef idx="1">
            <a:schemeClr val="lt1"/>
          </a:fillRef>
          <a:effectRef idx="0">
            <a:schemeClr val="dk1"/>
          </a:effectRef>
          <a:fontRef idx="minor">
            <a:schemeClr val="dk1"/>
          </a:fontRef>
        </p:style>
        <p:txBody>
          <a:bodyPr bIns="182880" rtlCol="0" anchor="b"/>
          <a:lstStyle/>
          <a:p>
            <a:pPr algn="ctr"/>
            <a:r>
              <a:rPr lang="zh-CN" altLang="en-US" sz="2400" b="1" dirty="0">
                <a:solidFill>
                  <a:srgbClr val="FEFFFF"/>
                </a:solidFill>
                <a:latin typeface="微软雅黑" panose="020B0503020204020204" pitchFamily="34" charset="-122"/>
                <a:ea typeface="微软雅黑" panose="020B0503020204020204" pitchFamily="34" charset="-122"/>
                <a:cs typeface="Roboto Condensed Light" charset="0"/>
              </a:rPr>
              <a:t> </a:t>
            </a:r>
            <a:endParaRPr lang="en-US" sz="2400" b="1" dirty="0">
              <a:solidFill>
                <a:srgbClr val="FEFFFF"/>
              </a:solidFill>
              <a:latin typeface="微软雅黑" panose="020B0503020204020204" pitchFamily="34" charset="-122"/>
              <a:ea typeface="微软雅黑" panose="020B0503020204020204" pitchFamily="34" charset="-122"/>
              <a:cs typeface="Roboto Condensed Light" charset="0"/>
            </a:endParaRPr>
          </a:p>
          <a:p>
            <a:pPr algn="ctr"/>
            <a:endParaRPr lang="en-US" sz="2400" dirty="0">
              <a:solidFill>
                <a:srgbClr val="FEFFFF"/>
              </a:solidFill>
              <a:latin typeface="Roboto Condensed Light" charset="0"/>
              <a:cs typeface="Roboto Condensed Light" charset="0"/>
            </a:endParaRPr>
          </a:p>
        </p:txBody>
      </p:sp>
      <p:sp>
        <p:nvSpPr>
          <p:cNvPr id="9" name="Chevron 4"/>
          <p:cNvSpPr/>
          <p:nvPr/>
        </p:nvSpPr>
        <p:spPr>
          <a:xfrm>
            <a:off x="3052445" y="1218565"/>
            <a:ext cx="4634865" cy="1318895"/>
          </a:xfrm>
          <a:prstGeom prst="chevron">
            <a:avLst>
              <a:gd name="adj" fmla="val 41715"/>
            </a:avLst>
          </a:prstGeom>
          <a:solidFill>
            <a:srgbClr val="B90006"/>
          </a:solidFill>
          <a:ln>
            <a:noFill/>
          </a:ln>
        </p:spPr>
        <p:style>
          <a:lnRef idx="2">
            <a:schemeClr val="dk1"/>
          </a:lnRef>
          <a:fillRef idx="1">
            <a:schemeClr val="lt1"/>
          </a:fillRef>
          <a:effectRef idx="0">
            <a:schemeClr val="dk1"/>
          </a:effectRef>
          <a:fontRef idx="minor">
            <a:schemeClr val="dk1"/>
          </a:fontRef>
        </p:style>
        <p:txBody>
          <a:bodyPr bIns="182880" rtlCol="0" anchor="b"/>
          <a:lstStyle/>
          <a:p>
            <a:pPr algn="ctr"/>
            <a:r>
              <a:rPr lang="zh-CN" altLang="en-US" sz="2400" b="1" dirty="0">
                <a:solidFill>
                  <a:srgbClr val="FEFFFF"/>
                </a:solidFill>
                <a:latin typeface="微软雅黑" panose="020B0503020204020204" pitchFamily="34" charset="-122"/>
                <a:ea typeface="微软雅黑" panose="020B0503020204020204" pitchFamily="34" charset="-122"/>
                <a:cs typeface="Roboto Condensed Light" charset="0"/>
              </a:rPr>
              <a:t> </a:t>
            </a:r>
            <a:endParaRPr lang="en-US" sz="2400" dirty="0">
              <a:solidFill>
                <a:srgbClr val="FEFFFF"/>
              </a:solidFill>
              <a:latin typeface="Roboto Condensed Light" charset="0"/>
              <a:cs typeface="Roboto Condensed Light" charset="0"/>
            </a:endParaRPr>
          </a:p>
        </p:txBody>
      </p:sp>
      <p:sp>
        <p:nvSpPr>
          <p:cNvPr id="10" name="Chevron 5"/>
          <p:cNvSpPr/>
          <p:nvPr/>
        </p:nvSpPr>
        <p:spPr>
          <a:xfrm>
            <a:off x="5229225" y="1218565"/>
            <a:ext cx="3151505" cy="1318895"/>
          </a:xfrm>
          <a:prstGeom prst="chevron">
            <a:avLst>
              <a:gd name="adj" fmla="val 41715"/>
            </a:avLst>
          </a:prstGeom>
          <a:solidFill>
            <a:srgbClr val="0096C9"/>
          </a:solidFill>
          <a:ln>
            <a:noFill/>
          </a:ln>
        </p:spPr>
        <p:style>
          <a:lnRef idx="2">
            <a:schemeClr val="dk1"/>
          </a:lnRef>
          <a:fillRef idx="1">
            <a:schemeClr val="lt1"/>
          </a:fillRef>
          <a:effectRef idx="0">
            <a:schemeClr val="dk1"/>
          </a:effectRef>
          <a:fontRef idx="minor">
            <a:schemeClr val="dk1"/>
          </a:fontRef>
        </p:style>
        <p:txBody>
          <a:bodyPr bIns="182880" rtlCol="0" anchor="b"/>
          <a:lstStyle/>
          <a:p>
            <a:pPr algn="ctr"/>
            <a:r>
              <a:rPr lang="zh-CN" altLang="en-US" sz="2400" b="1" dirty="0">
                <a:solidFill>
                  <a:srgbClr val="FEFFFF"/>
                </a:solidFill>
                <a:latin typeface="微软雅黑" panose="020B0503020204020204" pitchFamily="34" charset="-122"/>
                <a:ea typeface="微软雅黑" panose="020B0503020204020204" pitchFamily="34" charset="-122"/>
                <a:cs typeface="Roboto Condensed Light" charset="0"/>
              </a:rPr>
              <a:t> </a:t>
            </a:r>
            <a:endParaRPr lang="en-US" sz="2400" dirty="0">
              <a:solidFill>
                <a:srgbClr val="FEFFFF"/>
              </a:solidFill>
              <a:latin typeface="Roboto Condensed Light" charset="0"/>
              <a:cs typeface="Roboto Condensed Light" charset="0"/>
            </a:endParaRPr>
          </a:p>
        </p:txBody>
      </p:sp>
      <p:sp>
        <p:nvSpPr>
          <p:cNvPr id="16" name="TextBox 8"/>
          <p:cNvSpPr txBox="1"/>
          <p:nvPr/>
        </p:nvSpPr>
        <p:spPr>
          <a:xfrm>
            <a:off x="1200785" y="2880995"/>
            <a:ext cx="9790430" cy="3046988"/>
          </a:xfrm>
          <a:prstGeom prst="rect">
            <a:avLst/>
          </a:prstGeom>
          <a:noFill/>
        </p:spPr>
        <p:txBody>
          <a:bodyPr wrap="square" rtlCol="0">
            <a:spAutoFit/>
          </a:bodyPr>
          <a:lstStyle/>
          <a:p>
            <a:pPr algn="just"/>
            <a:r>
              <a:rPr lang="ru-RU" sz="2400" dirty="0">
                <a:latin typeface="Times New Roman" panose="02020603050405020304" charset="0"/>
                <a:cs typeface="Times New Roman" panose="02020603050405020304" charset="0"/>
              </a:rPr>
              <a:t>Наш инновационный подход к выбору формы крыла заключается в том, чтобы найти крылья, которые быстрее, безопаснее, проще в сборке и имеют больше встроенного пространства.</a:t>
            </a:r>
          </a:p>
          <a:p>
            <a:pPr algn="just"/>
            <a:endParaRPr lang="ru-RU" sz="2400" kern="100" dirty="0">
              <a:solidFill>
                <a:srgbClr val="000000"/>
              </a:solidFill>
              <a:latin typeface="Times New Roman" panose="02020603050405020304" charset="0"/>
              <a:ea typeface="宋体" panose="02010600030101010101" pitchFamily="2" charset="-122"/>
              <a:cs typeface="Arial" panose="020B0604020202020204" pitchFamily="34" charset="0"/>
            </a:endParaRPr>
          </a:p>
          <a:p>
            <a:pPr algn="just"/>
            <a:r>
              <a:rPr lang="ru-RU" sz="2400" kern="100" dirty="0">
                <a:solidFill>
                  <a:srgbClr val="000000"/>
                </a:solidFill>
                <a:latin typeface="Times New Roman" panose="02020603050405020304" charset="0"/>
                <a:ea typeface="宋体" panose="02010600030101010101" pitchFamily="2" charset="-122"/>
                <a:cs typeface="Arial" panose="020B0604020202020204" pitchFamily="34" charset="0"/>
              </a:rPr>
              <a:t>После изучения различных форм крыльев, описанных выше, мы объединили их достоинства, избежали недостатков, чтобы создать новое крыло. Мы решили назвать его «замысловатое» крыло, то есть крыло состоит из нескольких частей определенной формы.</a:t>
            </a:r>
            <a:endParaRPr lang="ru-RU" kern="100" dirty="0">
              <a:solidFill>
                <a:srgbClr val="FF0000"/>
              </a:solidFill>
              <a:latin typeface="Calibri" panose="020F0502020204030204" pitchFamily="34" charset="0"/>
              <a:ea typeface="Times New Roman" panose="02020603050405020304" charset="0"/>
              <a:cs typeface="Arial" panose="020B0604020202020204" pitchFamily="34" charset="0"/>
            </a:endParaRPr>
          </a:p>
        </p:txBody>
      </p:sp>
      <p:sp>
        <p:nvSpPr>
          <p:cNvPr id="22" name="文本框 21"/>
          <p:cNvSpPr txBox="1"/>
          <p:nvPr/>
        </p:nvSpPr>
        <p:spPr>
          <a:xfrm>
            <a:off x="1515745" y="1647825"/>
            <a:ext cx="2727960" cy="460375"/>
          </a:xfrm>
          <a:prstGeom prst="rect">
            <a:avLst/>
          </a:prstGeom>
          <a:noFill/>
        </p:spPr>
        <p:txBody>
          <a:bodyPr wrap="square" rtlCol="0">
            <a:spAutoFit/>
          </a:bodyPr>
          <a:lstStyle/>
          <a:p>
            <a:r>
              <a:rPr lang="zh-CN" altLang="en-US" sz="2400" b="1" dirty="0">
                <a:solidFill>
                  <a:srgbClr val="FEFFFF"/>
                </a:solidFill>
                <a:latin typeface="微软雅黑" panose="020B0503020204020204" pitchFamily="34" charset="-122"/>
                <a:ea typeface="微软雅黑" panose="020B0503020204020204" pitchFamily="34" charset="-122"/>
                <a:cs typeface="Roboto Condensed Light" charset="0"/>
              </a:rPr>
              <a:t>Быстрее</a:t>
            </a:r>
          </a:p>
        </p:txBody>
      </p:sp>
      <p:sp>
        <p:nvSpPr>
          <p:cNvPr id="24" name="文本框 23"/>
          <p:cNvSpPr txBox="1"/>
          <p:nvPr/>
        </p:nvSpPr>
        <p:spPr>
          <a:xfrm>
            <a:off x="3592830" y="1647825"/>
            <a:ext cx="2043430" cy="460375"/>
          </a:xfrm>
          <a:prstGeom prst="rect">
            <a:avLst/>
          </a:prstGeom>
          <a:noFill/>
        </p:spPr>
        <p:txBody>
          <a:bodyPr wrap="square" rtlCol="0">
            <a:spAutoFit/>
          </a:bodyPr>
          <a:lstStyle/>
          <a:p>
            <a:r>
              <a:rPr lang="zh-CN" altLang="en-US" sz="2400" b="1" dirty="0">
                <a:solidFill>
                  <a:srgbClr val="FEFFFF"/>
                </a:solidFill>
                <a:latin typeface="微软雅黑" panose="020B0503020204020204" pitchFamily="34" charset="-122"/>
                <a:ea typeface="微软雅黑" panose="020B0503020204020204" pitchFamily="34" charset="-122"/>
                <a:cs typeface="Roboto Condensed Light" charset="0"/>
              </a:rPr>
              <a:t>безопаснее</a:t>
            </a:r>
          </a:p>
        </p:txBody>
      </p:sp>
      <p:sp>
        <p:nvSpPr>
          <p:cNvPr id="26" name="文本框 25"/>
          <p:cNvSpPr txBox="1"/>
          <p:nvPr/>
        </p:nvSpPr>
        <p:spPr>
          <a:xfrm>
            <a:off x="5960110" y="1463040"/>
            <a:ext cx="2097405" cy="829945"/>
          </a:xfrm>
          <a:prstGeom prst="rect">
            <a:avLst/>
          </a:prstGeom>
          <a:noFill/>
        </p:spPr>
        <p:txBody>
          <a:bodyPr wrap="square" rtlCol="0">
            <a:spAutoFit/>
          </a:bodyPr>
          <a:lstStyle/>
          <a:p>
            <a:r>
              <a:rPr lang="zh-CN" altLang="en-US" sz="2400" b="1" dirty="0">
                <a:solidFill>
                  <a:srgbClr val="FEFFFF"/>
                </a:solidFill>
                <a:latin typeface="微软雅黑" panose="020B0503020204020204" pitchFamily="34" charset="-122"/>
                <a:ea typeface="微软雅黑" panose="020B0503020204020204" pitchFamily="34" charset="-122"/>
                <a:cs typeface="Roboto Condensed Light" charset="0"/>
              </a:rPr>
              <a:t>проще </a:t>
            </a:r>
          </a:p>
          <a:p>
            <a:r>
              <a:rPr lang="zh-CN" altLang="en-US" sz="2400" b="1" dirty="0">
                <a:solidFill>
                  <a:srgbClr val="FEFFFF"/>
                </a:solidFill>
                <a:latin typeface="微软雅黑" panose="020B0503020204020204" pitchFamily="34" charset="-122"/>
                <a:ea typeface="微软雅黑" panose="020B0503020204020204" pitchFamily="34" charset="-122"/>
                <a:cs typeface="Roboto Condensed Light" charset="0"/>
              </a:rPr>
              <a:t>в сборке</a:t>
            </a:r>
          </a:p>
        </p:txBody>
      </p:sp>
      <p:sp>
        <p:nvSpPr>
          <p:cNvPr id="28" name="文本框 27"/>
          <p:cNvSpPr txBox="1"/>
          <p:nvPr/>
        </p:nvSpPr>
        <p:spPr>
          <a:xfrm>
            <a:off x="8528050" y="1278255"/>
            <a:ext cx="2665095" cy="1198880"/>
          </a:xfrm>
          <a:prstGeom prst="rect">
            <a:avLst/>
          </a:prstGeom>
          <a:noFill/>
        </p:spPr>
        <p:txBody>
          <a:bodyPr wrap="square" rtlCol="0">
            <a:spAutoFit/>
          </a:bodyPr>
          <a:lstStyle/>
          <a:p>
            <a:r>
              <a:rPr lang="ru-RU" altLang="zh-CN" sz="2400" b="1" dirty="0">
                <a:solidFill>
                  <a:srgbClr val="FEFFFF"/>
                </a:solidFill>
                <a:latin typeface="微软雅黑" panose="020B0503020204020204" pitchFamily="34" charset="-122"/>
                <a:ea typeface="微软雅黑" panose="020B0503020204020204" pitchFamily="34" charset="-122"/>
                <a:cs typeface="Roboto Condensed Light" charset="0"/>
              </a:rPr>
              <a:t>б</a:t>
            </a:r>
            <a:r>
              <a:rPr lang="zh-CN" altLang="en-US" sz="2400" b="1" dirty="0">
                <a:solidFill>
                  <a:srgbClr val="FEFFFF"/>
                </a:solidFill>
                <a:latin typeface="微软雅黑" panose="020B0503020204020204" pitchFamily="34" charset="-122"/>
                <a:ea typeface="微软雅黑" panose="020B0503020204020204" pitchFamily="34" charset="-122"/>
                <a:cs typeface="Roboto Condensed Light" charset="0"/>
              </a:rPr>
              <a:t>ольшее встроенное пространство</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415" y="159781"/>
            <a:ext cx="8792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83920" y="160020"/>
            <a:ext cx="9178925" cy="1076325"/>
          </a:xfrm>
          <a:prstGeom prst="rect">
            <a:avLst/>
          </a:prstGeom>
          <a:noFill/>
        </p:spPr>
        <p:txBody>
          <a:bodyPr wrap="square" rtlCol="0">
            <a:spAutoFit/>
          </a:bodyPr>
          <a:lstStyle/>
          <a:p>
            <a:r>
              <a:rPr sz="3200" b="1"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Вид</a:t>
            </a:r>
            <a:r>
              <a:rPr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lang="ru-RU"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инновационного </a:t>
            </a:r>
            <a:r>
              <a:rPr sz="3200" b="1"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крыл</a:t>
            </a:r>
            <a:r>
              <a:rPr lang="ru-RU"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а:</a:t>
            </a:r>
            <a:endParaRPr lang="zh-CN"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a:p>
            <a:endParaRPr lang="zh-CN" altLang="en-US" sz="32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6" name="矩形 5"/>
          <p:cNvSpPr/>
          <p:nvPr/>
        </p:nvSpPr>
        <p:spPr>
          <a:xfrm>
            <a:off x="167704" y="159781"/>
            <a:ext cx="46617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7859" y="1137605"/>
            <a:ext cx="6429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表格 12"/>
          <p:cNvGraphicFramePr/>
          <p:nvPr>
            <p:custDataLst>
              <p:tags r:id="rId1"/>
            </p:custDataLst>
          </p:nvPr>
        </p:nvGraphicFramePr>
        <p:xfrm>
          <a:off x="24130" y="3449320"/>
          <a:ext cx="7713345" cy="3311525"/>
        </p:xfrm>
        <a:graphic>
          <a:graphicData uri="http://schemas.openxmlformats.org/drawingml/2006/table">
            <a:tbl>
              <a:tblPr firstRow="1" bandRow="1">
                <a:tableStyleId>{5C22544A-7EE6-4342-B048-85BDC9FD1C3A}</a:tableStyleId>
              </a:tblPr>
              <a:tblGrid>
                <a:gridCol w="1960245">
                  <a:extLst>
                    <a:ext uri="{9D8B030D-6E8A-4147-A177-3AD203B41FA5}">
                      <a16:colId xmlns:a16="http://schemas.microsoft.com/office/drawing/2014/main" val="20000"/>
                    </a:ext>
                  </a:extLst>
                </a:gridCol>
                <a:gridCol w="5753100">
                  <a:extLst>
                    <a:ext uri="{9D8B030D-6E8A-4147-A177-3AD203B41FA5}">
                      <a16:colId xmlns:a16="http://schemas.microsoft.com/office/drawing/2014/main" val="20001"/>
                    </a:ext>
                  </a:extLst>
                </a:gridCol>
              </a:tblGrid>
              <a:tr h="920115">
                <a:tc>
                  <a:txBody>
                    <a:bodyPr/>
                    <a:lstStyle/>
                    <a:p>
                      <a:pPr algn="just">
                        <a:buNone/>
                      </a:pP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Корень крыла </a:t>
                      </a:r>
                      <a:endPar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a:p>
                      <a:pPr algn="just">
                        <a:buNone/>
                      </a:pPr>
                      <a:endParaRPr lang="zh-CN" altLang="en-US" dirty="0"/>
                    </a:p>
                  </a:txBody>
                  <a:tcPr/>
                </a:tc>
                <a:tc>
                  <a:txBody>
                    <a:bodyPr/>
                    <a:lstStyle/>
                    <a:p>
                      <a:pPr algn="just">
                        <a:buNone/>
                      </a:pP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п</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рямоугольный</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использ</a:t>
                      </a:r>
                      <a:r>
                        <a:rPr lang="ru-RU"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ует</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хорошие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аэродинамические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свойства</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большого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соотношения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сторон</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a:t>
                      </a:r>
                      <a:endParaRPr lang="zh-CN" altLang="en-US" dirty="0">
                        <a:latin typeface="Times New Roman" panose="02020603050405020304" charset="0"/>
                        <a:ea typeface="微软雅黑" panose="020B0503020204020204" pitchFamily="34" charset="-122"/>
                        <a:cs typeface="Times New Roman" panose="02020603050405020304" charset="0"/>
                      </a:endParaRPr>
                    </a:p>
                  </a:txBody>
                  <a:tcPr/>
                </a:tc>
                <a:extLst>
                  <a:ext uri="{0D108BD9-81ED-4DB2-BD59-A6C34878D82A}">
                    <a16:rowId xmlns:a16="http://schemas.microsoft.com/office/drawing/2014/main" val="10000"/>
                  </a:ext>
                </a:extLst>
              </a:tr>
              <a:tr h="1195705">
                <a:tc>
                  <a:txBody>
                    <a:bodyPr/>
                    <a:lstStyle/>
                    <a:p>
                      <a:pPr>
                        <a:buNone/>
                      </a:pPr>
                      <a:r>
                        <a:rPr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Середина крыла</a:t>
                      </a:r>
                      <a:endParaRPr lang="zh-CN" altLang="en-US"/>
                    </a:p>
                  </a:txBody>
                  <a:tcPr/>
                </a:tc>
                <a:tc>
                  <a:txBody>
                    <a:bodyPr/>
                    <a:lstStyle/>
                    <a:p>
                      <a:pPr algn="just">
                        <a:buNone/>
                      </a:pP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треугольн</a:t>
                      </a:r>
                      <a:r>
                        <a:rPr lang="ru-RU"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ая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в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то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же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время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сочета</a:t>
                      </a:r>
                      <a:r>
                        <a:rPr lang="ru-RU"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ется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стреловидным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типом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увеличива</a:t>
                      </a:r>
                      <a:r>
                        <a:rPr lang="ru-RU"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ет</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встроенное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пространство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и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избега</a:t>
                      </a:r>
                      <a:r>
                        <a:rPr lang="ru-RU"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ет</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проблемы</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аэроупругой</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диффузии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a:t>
                      </a:r>
                    </a:p>
                    <a:p>
                      <a:pPr algn="just">
                        <a:buNone/>
                      </a:pPr>
                      <a:endParaRPr lang="zh-CN" altLang="en-US" dirty="0"/>
                    </a:p>
                  </a:txBody>
                  <a:tcPr/>
                </a:tc>
                <a:extLst>
                  <a:ext uri="{0D108BD9-81ED-4DB2-BD59-A6C34878D82A}">
                    <a16:rowId xmlns:a16="http://schemas.microsoft.com/office/drawing/2014/main" val="10001"/>
                  </a:ext>
                </a:extLst>
              </a:tr>
              <a:tr h="1195705">
                <a:tc>
                  <a:txBody>
                    <a:bodyPr/>
                    <a:lstStyle/>
                    <a:p>
                      <a:pPr>
                        <a:buNone/>
                      </a:pP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Крыло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хвостового</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оперения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endParaRPr lang="zh-CN" altLang="en-US" sz="1800" dirty="0"/>
                    </a:p>
                    <a:p>
                      <a:pPr>
                        <a:buNone/>
                      </a:pPr>
                      <a:endParaRPr lang="zh-CN" altLang="en-US" dirty="0"/>
                    </a:p>
                  </a:txBody>
                  <a:tcPr/>
                </a:tc>
                <a:tc>
                  <a:txBody>
                    <a:bodyPr/>
                    <a:lstStyle/>
                    <a:p>
                      <a:pPr algn="just">
                        <a:buNone/>
                      </a:pP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Трапециевидн</a:t>
                      </a:r>
                      <a:r>
                        <a:rPr lang="ru-RU"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ое</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lang="zh-CN"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в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то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же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время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сочета</a:t>
                      </a:r>
                      <a:r>
                        <a:rPr lang="ru-RU"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ется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с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передним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стреловидным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типом</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может</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лучше</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адаптироваться</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к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большому</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углу</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атаки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чтобы</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улучшить</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скорость</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a:t>
                      </a:r>
                      <a:r>
                        <a:rPr lang="zh-CN"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a:t>
                      </a:r>
                      <a:endParaRPr lang="zh-CN"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a:p>
                      <a:pPr algn="just">
                        <a:buNone/>
                      </a:pPr>
                      <a:endParaRPr lang="zh-CN" altLang="en-US" dirty="0"/>
                    </a:p>
                  </a:txBody>
                  <a:tcPr/>
                </a:tc>
                <a:extLst>
                  <a:ext uri="{0D108BD9-81ED-4DB2-BD59-A6C34878D82A}">
                    <a16:rowId xmlns:a16="http://schemas.microsoft.com/office/drawing/2014/main" val="10002"/>
                  </a:ext>
                </a:extLst>
              </a:tr>
            </a:tbl>
          </a:graphicData>
        </a:graphic>
      </p:graphicFrame>
      <p:pic>
        <p:nvPicPr>
          <p:cNvPr id="11" name="图片 10" descr="C:\Users\王馨醉\Desktop\dcc301730c18475f60804ee95e91129.pngdcc301730c18475f60804ee95e91129"/>
          <p:cNvPicPr>
            <a:picLocks noChangeAspect="1"/>
          </p:cNvPicPr>
          <p:nvPr/>
        </p:nvPicPr>
        <p:blipFill>
          <a:blip r:embed="rId4"/>
          <a:srcRect/>
          <a:stretch>
            <a:fillRect/>
          </a:stretch>
        </p:blipFill>
        <p:spPr>
          <a:xfrm>
            <a:off x="7800975" y="3718560"/>
            <a:ext cx="4162425" cy="2773045"/>
          </a:xfrm>
          <a:prstGeom prst="rect">
            <a:avLst/>
          </a:prstGeom>
          <a:ln w="47625">
            <a:solidFill>
              <a:schemeClr val="tx1"/>
            </a:solidFill>
          </a:ln>
        </p:spPr>
      </p:pic>
      <p:pic>
        <p:nvPicPr>
          <p:cNvPr id="4" name="图片 3" descr="691c7f5340198217fa810fe90bb4d92&amp;pfm8620283623&amp;&amp;spt111&amp;&amp;bdt100&amp;&amp;wdt2330&amp;"/>
          <p:cNvPicPr>
            <a:picLocks noChangeAspect="1"/>
          </p:cNvPicPr>
          <p:nvPr/>
        </p:nvPicPr>
        <p:blipFill>
          <a:blip r:embed="rId5">
            <a:extLst>
              <a:ext uri="{BEBA8EAE-BF5A-486C-A8C5-ECC9F3942E4B}">
                <a14:imgProps xmlns:a14="http://schemas.microsoft.com/office/drawing/2010/main">
                  <a14:imgLayer r:embed="rId6"/>
                </a14:imgProps>
              </a:ext>
            </a:extLst>
          </a:blip>
          <a:srcRect/>
          <a:stretch>
            <a:fillRect/>
          </a:stretch>
        </p:blipFill>
        <p:spPr>
          <a:xfrm>
            <a:off x="4507230" y="1036320"/>
            <a:ext cx="2977515" cy="2110740"/>
          </a:xfrm>
          <a:prstGeom prst="rect">
            <a:avLst/>
          </a:prstGeom>
        </p:spPr>
      </p:pic>
      <p:pic>
        <p:nvPicPr>
          <p:cNvPr id="10" name="图片 9" descr="6a50bf6b253fae6988faea7eaa86fd7&amp;pfm8620283623&amp;&amp;spt111&amp;&amp;bdt100&amp;&amp;wdt2550&amp;">
            <a:hlinkClick r:id="rId7" action="ppaction://hlinkfile"/>
          </p:cNvPr>
          <p:cNvPicPr>
            <a:picLocks noChangeAspect="1"/>
          </p:cNvPicPr>
          <p:nvPr/>
        </p:nvPicPr>
        <p:blipFill>
          <a:blip r:embed="rId8">
            <a:extLst>
              <a:ext uri="{BEBA8EAE-BF5A-486C-A8C5-ECC9F3942E4B}">
                <a14:imgProps xmlns:a14="http://schemas.microsoft.com/office/drawing/2010/main">
                  <a14:imgLayer r:embed="rId9"/>
                </a14:imgProps>
              </a:ext>
            </a:extLst>
          </a:blip>
          <a:srcRect/>
          <a:stretch>
            <a:fillRect/>
          </a:stretch>
        </p:blipFill>
        <p:spPr>
          <a:xfrm>
            <a:off x="633730" y="1064895"/>
            <a:ext cx="2816860" cy="2008505"/>
          </a:xfrm>
          <a:prstGeom prst="rect">
            <a:avLst/>
          </a:prstGeom>
        </p:spPr>
      </p:pic>
      <p:pic>
        <p:nvPicPr>
          <p:cNvPr id="7" name="图片 6" descr="8a7b188f82b68b6645e6022c3da2c78&amp;pfm8620283623&amp;&amp;spt111&amp;&amp;bdt100&amp;&amp;wdt2321&amp;"/>
          <p:cNvPicPr>
            <a:picLocks noChangeAspect="1"/>
          </p:cNvPicPr>
          <p:nvPr/>
        </p:nvPicPr>
        <p:blipFill>
          <a:blip r:embed="rId10">
            <a:extLst>
              <a:ext uri="{BEBA8EAE-BF5A-486C-A8C5-ECC9F3942E4B}">
                <a14:imgProps xmlns:a14="http://schemas.microsoft.com/office/drawing/2010/main">
                  <a14:imgLayer r:embed="rId11"/>
                </a14:imgProps>
              </a:ext>
            </a:extLst>
          </a:blip>
          <a:srcRect/>
          <a:stretch>
            <a:fillRect/>
          </a:stretch>
        </p:blipFill>
        <p:spPr>
          <a:xfrm>
            <a:off x="8473440" y="1080135"/>
            <a:ext cx="3251200" cy="20669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575" y="263921"/>
            <a:ext cx="8792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08055" y="199605"/>
            <a:ext cx="2857500" cy="706755"/>
          </a:xfrm>
          <a:prstGeom prst="rect">
            <a:avLst/>
          </a:prstGeom>
          <a:noFill/>
        </p:spPr>
        <p:txBody>
          <a:bodyPr wrap="square" rtlCol="0">
            <a:spAutoFit/>
          </a:bodyPr>
          <a:lstStyle/>
          <a:p>
            <a:r>
              <a:rPr lang="en-US" sz="40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40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Выводы</a:t>
            </a:r>
            <a:endParaRPr lang="zh-CN" altLang="en-US" sz="4000" b="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5"/>
          <p:cNvSpPr/>
          <p:nvPr/>
        </p:nvSpPr>
        <p:spPr>
          <a:xfrm>
            <a:off x="177864" y="263921"/>
            <a:ext cx="46617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AutoShape 1568"/>
          <p:cNvSpPr>
            <a:spLocks noChangeAspect="1" noChangeArrowheads="1" noTextEdit="1"/>
          </p:cNvSpPr>
          <p:nvPr/>
        </p:nvSpPr>
        <p:spPr bwMode="auto">
          <a:xfrm>
            <a:off x="4099397" y="2930928"/>
            <a:ext cx="3819030" cy="35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8" name="Rectangle 1570"/>
          <p:cNvSpPr>
            <a:spLocks noChangeArrowheads="1"/>
          </p:cNvSpPr>
          <p:nvPr/>
        </p:nvSpPr>
        <p:spPr bwMode="auto">
          <a:xfrm>
            <a:off x="2620666" y="3506097"/>
            <a:ext cx="111170" cy="232150"/>
          </a:xfrm>
          <a:prstGeom prst="rect">
            <a:avLst/>
          </a:prstGeom>
          <a:solidFill>
            <a:srgbClr val="E9AC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9" name="Freeform 1571"/>
          <p:cNvSpPr/>
          <p:nvPr/>
        </p:nvSpPr>
        <p:spPr bwMode="auto">
          <a:xfrm>
            <a:off x="2020346" y="2131508"/>
            <a:ext cx="1311811" cy="1467449"/>
          </a:xfrm>
          <a:custGeom>
            <a:avLst/>
            <a:gdLst>
              <a:gd name="T0" fmla="*/ 845 w 848"/>
              <a:gd name="T1" fmla="*/ 478 h 949"/>
              <a:gd name="T2" fmla="*/ 808 w 848"/>
              <a:gd name="T3" fmla="*/ 459 h 949"/>
              <a:gd name="T4" fmla="*/ 813 w 848"/>
              <a:gd name="T5" fmla="*/ 390 h 949"/>
              <a:gd name="T6" fmla="*/ 424 w 848"/>
              <a:gd name="T7" fmla="*/ 0 h 949"/>
              <a:gd name="T8" fmla="*/ 35 w 848"/>
              <a:gd name="T9" fmla="*/ 390 h 949"/>
              <a:gd name="T10" fmla="*/ 40 w 848"/>
              <a:gd name="T11" fmla="*/ 459 h 949"/>
              <a:gd name="T12" fmla="*/ 3 w 848"/>
              <a:gd name="T13" fmla="*/ 478 h 949"/>
              <a:gd name="T14" fmla="*/ 82 w 848"/>
              <a:gd name="T15" fmla="*/ 616 h 949"/>
              <a:gd name="T16" fmla="*/ 82 w 848"/>
              <a:gd name="T17" fmla="*/ 614 h 949"/>
              <a:gd name="T18" fmla="*/ 424 w 848"/>
              <a:gd name="T19" fmla="*/ 949 h 949"/>
              <a:gd name="T20" fmla="*/ 767 w 848"/>
              <a:gd name="T21" fmla="*/ 614 h 949"/>
              <a:gd name="T22" fmla="*/ 766 w 848"/>
              <a:gd name="T23" fmla="*/ 616 h 949"/>
              <a:gd name="T24" fmla="*/ 845 w 848"/>
              <a:gd name="T25" fmla="*/ 478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8" h="949">
                <a:moveTo>
                  <a:pt x="845" y="478"/>
                </a:moveTo>
                <a:cubicBezTo>
                  <a:pt x="844" y="437"/>
                  <a:pt x="825" y="444"/>
                  <a:pt x="808" y="459"/>
                </a:cubicBezTo>
                <a:cubicBezTo>
                  <a:pt x="811" y="435"/>
                  <a:pt x="813" y="412"/>
                  <a:pt x="813" y="390"/>
                </a:cubicBezTo>
                <a:cubicBezTo>
                  <a:pt x="813" y="175"/>
                  <a:pt x="639" y="0"/>
                  <a:pt x="424" y="0"/>
                </a:cubicBezTo>
                <a:cubicBezTo>
                  <a:pt x="209" y="0"/>
                  <a:pt x="35" y="175"/>
                  <a:pt x="35" y="390"/>
                </a:cubicBezTo>
                <a:cubicBezTo>
                  <a:pt x="35" y="412"/>
                  <a:pt x="37" y="435"/>
                  <a:pt x="40" y="459"/>
                </a:cubicBezTo>
                <a:cubicBezTo>
                  <a:pt x="23" y="444"/>
                  <a:pt x="4" y="437"/>
                  <a:pt x="3" y="478"/>
                </a:cubicBezTo>
                <a:cubicBezTo>
                  <a:pt x="0" y="558"/>
                  <a:pt x="82" y="616"/>
                  <a:pt x="82" y="616"/>
                </a:cubicBezTo>
                <a:cubicBezTo>
                  <a:pt x="82" y="614"/>
                  <a:pt x="82" y="614"/>
                  <a:pt x="82" y="614"/>
                </a:cubicBezTo>
                <a:cubicBezTo>
                  <a:pt x="148" y="786"/>
                  <a:pt x="276" y="949"/>
                  <a:pt x="424" y="949"/>
                </a:cubicBezTo>
                <a:cubicBezTo>
                  <a:pt x="572" y="949"/>
                  <a:pt x="701" y="786"/>
                  <a:pt x="767" y="614"/>
                </a:cubicBezTo>
                <a:cubicBezTo>
                  <a:pt x="766" y="616"/>
                  <a:pt x="766" y="616"/>
                  <a:pt x="766" y="616"/>
                </a:cubicBezTo>
                <a:cubicBezTo>
                  <a:pt x="766" y="616"/>
                  <a:pt x="848" y="558"/>
                  <a:pt x="845" y="478"/>
                </a:cubicBezTo>
                <a:close/>
              </a:path>
            </a:pathLst>
          </a:custGeom>
          <a:solidFill>
            <a:srgbClr val="F9BD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10" name="Freeform 1572"/>
          <p:cNvSpPr/>
          <p:nvPr/>
        </p:nvSpPr>
        <p:spPr bwMode="auto">
          <a:xfrm>
            <a:off x="2395055" y="3715359"/>
            <a:ext cx="580048" cy="881516"/>
          </a:xfrm>
          <a:custGeom>
            <a:avLst/>
            <a:gdLst>
              <a:gd name="T0" fmla="*/ 0 w 887"/>
              <a:gd name="T1" fmla="*/ 0 h 1348"/>
              <a:gd name="T2" fmla="*/ 887 w 887"/>
              <a:gd name="T3" fmla="*/ 0 h 1348"/>
              <a:gd name="T4" fmla="*/ 430 w 887"/>
              <a:gd name="T5" fmla="*/ 1348 h 1348"/>
              <a:gd name="T6" fmla="*/ 0 w 887"/>
              <a:gd name="T7" fmla="*/ 0 h 1348"/>
            </a:gdLst>
            <a:ahLst/>
            <a:cxnLst>
              <a:cxn ang="0">
                <a:pos x="T0" y="T1"/>
              </a:cxn>
              <a:cxn ang="0">
                <a:pos x="T2" y="T3"/>
              </a:cxn>
              <a:cxn ang="0">
                <a:pos x="T4" y="T5"/>
              </a:cxn>
              <a:cxn ang="0">
                <a:pos x="T6" y="T7"/>
              </a:cxn>
            </a:cxnLst>
            <a:rect l="0" t="0" r="r" b="b"/>
            <a:pathLst>
              <a:path w="887" h="1348">
                <a:moveTo>
                  <a:pt x="0" y="0"/>
                </a:moveTo>
                <a:lnTo>
                  <a:pt x="887" y="0"/>
                </a:lnTo>
                <a:lnTo>
                  <a:pt x="430" y="1348"/>
                </a:lnTo>
                <a:lnTo>
                  <a:pt x="0" y="0"/>
                </a:lnTo>
                <a:close/>
              </a:path>
            </a:pathLst>
          </a:custGeom>
          <a:solidFill>
            <a:srgbClr val="E3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11" name="Freeform 1573"/>
          <p:cNvSpPr/>
          <p:nvPr/>
        </p:nvSpPr>
        <p:spPr bwMode="auto">
          <a:xfrm>
            <a:off x="2493801" y="3715359"/>
            <a:ext cx="182450" cy="145175"/>
          </a:xfrm>
          <a:custGeom>
            <a:avLst/>
            <a:gdLst>
              <a:gd name="T0" fmla="*/ 194 w 279"/>
              <a:gd name="T1" fmla="*/ 0 h 222"/>
              <a:gd name="T2" fmla="*/ 0 w 279"/>
              <a:gd name="T3" fmla="*/ 0 h 222"/>
              <a:gd name="T4" fmla="*/ 66 w 279"/>
              <a:gd name="T5" fmla="*/ 222 h 222"/>
              <a:gd name="T6" fmla="*/ 184 w 279"/>
              <a:gd name="T7" fmla="*/ 132 h 222"/>
              <a:gd name="T8" fmla="*/ 279 w 279"/>
              <a:gd name="T9" fmla="*/ 0 h 222"/>
              <a:gd name="T10" fmla="*/ 194 w 279"/>
              <a:gd name="T11" fmla="*/ 0 h 222"/>
            </a:gdLst>
            <a:ahLst/>
            <a:cxnLst>
              <a:cxn ang="0">
                <a:pos x="T0" y="T1"/>
              </a:cxn>
              <a:cxn ang="0">
                <a:pos x="T2" y="T3"/>
              </a:cxn>
              <a:cxn ang="0">
                <a:pos x="T4" y="T5"/>
              </a:cxn>
              <a:cxn ang="0">
                <a:pos x="T6" y="T7"/>
              </a:cxn>
              <a:cxn ang="0">
                <a:pos x="T8" y="T9"/>
              </a:cxn>
              <a:cxn ang="0">
                <a:pos x="T10" y="T11"/>
              </a:cxn>
            </a:cxnLst>
            <a:rect l="0" t="0" r="r" b="b"/>
            <a:pathLst>
              <a:path w="279" h="222">
                <a:moveTo>
                  <a:pt x="194" y="0"/>
                </a:moveTo>
                <a:lnTo>
                  <a:pt x="0" y="0"/>
                </a:lnTo>
                <a:lnTo>
                  <a:pt x="66" y="222"/>
                </a:lnTo>
                <a:lnTo>
                  <a:pt x="184" y="132"/>
                </a:lnTo>
                <a:lnTo>
                  <a:pt x="279" y="0"/>
                </a:lnTo>
                <a:lnTo>
                  <a:pt x="19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12" name="Freeform 1574"/>
          <p:cNvSpPr/>
          <p:nvPr/>
        </p:nvSpPr>
        <p:spPr bwMode="auto">
          <a:xfrm>
            <a:off x="2676251" y="3715359"/>
            <a:ext cx="184412" cy="145175"/>
          </a:xfrm>
          <a:custGeom>
            <a:avLst/>
            <a:gdLst>
              <a:gd name="T0" fmla="*/ 85 w 282"/>
              <a:gd name="T1" fmla="*/ 0 h 222"/>
              <a:gd name="T2" fmla="*/ 282 w 282"/>
              <a:gd name="T3" fmla="*/ 0 h 222"/>
              <a:gd name="T4" fmla="*/ 213 w 282"/>
              <a:gd name="T5" fmla="*/ 222 h 222"/>
              <a:gd name="T6" fmla="*/ 95 w 282"/>
              <a:gd name="T7" fmla="*/ 132 h 222"/>
              <a:gd name="T8" fmla="*/ 0 w 282"/>
              <a:gd name="T9" fmla="*/ 0 h 222"/>
              <a:gd name="T10" fmla="*/ 85 w 282"/>
              <a:gd name="T11" fmla="*/ 0 h 222"/>
            </a:gdLst>
            <a:ahLst/>
            <a:cxnLst>
              <a:cxn ang="0">
                <a:pos x="T0" y="T1"/>
              </a:cxn>
              <a:cxn ang="0">
                <a:pos x="T2" y="T3"/>
              </a:cxn>
              <a:cxn ang="0">
                <a:pos x="T4" y="T5"/>
              </a:cxn>
              <a:cxn ang="0">
                <a:pos x="T6" y="T7"/>
              </a:cxn>
              <a:cxn ang="0">
                <a:pos x="T8" y="T9"/>
              </a:cxn>
              <a:cxn ang="0">
                <a:pos x="T10" y="T11"/>
              </a:cxn>
            </a:cxnLst>
            <a:rect l="0" t="0" r="r" b="b"/>
            <a:pathLst>
              <a:path w="282" h="222">
                <a:moveTo>
                  <a:pt x="85" y="0"/>
                </a:moveTo>
                <a:lnTo>
                  <a:pt x="282" y="0"/>
                </a:lnTo>
                <a:lnTo>
                  <a:pt x="213" y="222"/>
                </a:lnTo>
                <a:lnTo>
                  <a:pt x="95" y="132"/>
                </a:lnTo>
                <a:lnTo>
                  <a:pt x="0" y="0"/>
                </a:lnTo>
                <a:lnTo>
                  <a:pt x="85"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13" name="Freeform 1575"/>
          <p:cNvSpPr/>
          <p:nvPr/>
        </p:nvSpPr>
        <p:spPr bwMode="auto">
          <a:xfrm>
            <a:off x="2614126" y="3715359"/>
            <a:ext cx="124249" cy="602936"/>
          </a:xfrm>
          <a:custGeom>
            <a:avLst/>
            <a:gdLst>
              <a:gd name="T0" fmla="*/ 190 w 190"/>
              <a:gd name="T1" fmla="*/ 132 h 922"/>
              <a:gd name="T2" fmla="*/ 95 w 190"/>
              <a:gd name="T3" fmla="*/ 0 h 922"/>
              <a:gd name="T4" fmla="*/ 0 w 190"/>
              <a:gd name="T5" fmla="*/ 132 h 922"/>
              <a:gd name="T6" fmla="*/ 48 w 190"/>
              <a:gd name="T7" fmla="*/ 194 h 922"/>
              <a:gd name="T8" fmla="*/ 10 w 190"/>
              <a:gd name="T9" fmla="*/ 298 h 922"/>
              <a:gd name="T10" fmla="*/ 31 w 190"/>
              <a:gd name="T11" fmla="*/ 707 h 922"/>
              <a:gd name="T12" fmla="*/ 95 w 190"/>
              <a:gd name="T13" fmla="*/ 922 h 922"/>
              <a:gd name="T14" fmla="*/ 161 w 190"/>
              <a:gd name="T15" fmla="*/ 707 h 922"/>
              <a:gd name="T16" fmla="*/ 180 w 190"/>
              <a:gd name="T17" fmla="*/ 298 h 922"/>
              <a:gd name="T18" fmla="*/ 145 w 190"/>
              <a:gd name="T19" fmla="*/ 194 h 922"/>
              <a:gd name="T20" fmla="*/ 190 w 190"/>
              <a:gd name="T21" fmla="*/ 13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922">
                <a:moveTo>
                  <a:pt x="190" y="132"/>
                </a:moveTo>
                <a:lnTo>
                  <a:pt x="95" y="0"/>
                </a:lnTo>
                <a:lnTo>
                  <a:pt x="0" y="132"/>
                </a:lnTo>
                <a:lnTo>
                  <a:pt x="48" y="194"/>
                </a:lnTo>
                <a:lnTo>
                  <a:pt x="10" y="298"/>
                </a:lnTo>
                <a:lnTo>
                  <a:pt x="31" y="707"/>
                </a:lnTo>
                <a:lnTo>
                  <a:pt x="95" y="922"/>
                </a:lnTo>
                <a:lnTo>
                  <a:pt x="161" y="707"/>
                </a:lnTo>
                <a:lnTo>
                  <a:pt x="180" y="298"/>
                </a:lnTo>
                <a:lnTo>
                  <a:pt x="145" y="194"/>
                </a:lnTo>
                <a:lnTo>
                  <a:pt x="190" y="132"/>
                </a:lnTo>
                <a:close/>
              </a:path>
            </a:pathLst>
          </a:custGeom>
          <a:solidFill>
            <a:srgbClr val="E632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14" name="Oval 1576"/>
          <p:cNvSpPr>
            <a:spLocks noChangeArrowheads="1"/>
          </p:cNvSpPr>
          <p:nvPr/>
        </p:nvSpPr>
        <p:spPr bwMode="auto">
          <a:xfrm>
            <a:off x="2389824" y="5402533"/>
            <a:ext cx="80435" cy="82397"/>
          </a:xfrm>
          <a:prstGeom prst="ellipse">
            <a:avLst/>
          </a:prstGeom>
          <a:solidFill>
            <a:srgbClr val="66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15" name="Freeform 1577"/>
          <p:cNvSpPr/>
          <p:nvPr/>
        </p:nvSpPr>
        <p:spPr bwMode="auto">
          <a:xfrm>
            <a:off x="2413366" y="5405803"/>
            <a:ext cx="35313" cy="23542"/>
          </a:xfrm>
          <a:custGeom>
            <a:avLst/>
            <a:gdLst>
              <a:gd name="T0" fmla="*/ 0 w 23"/>
              <a:gd name="T1" fmla="*/ 15 h 15"/>
              <a:gd name="T2" fmla="*/ 1 w 23"/>
              <a:gd name="T3" fmla="*/ 1 h 15"/>
              <a:gd name="T4" fmla="*/ 22 w 23"/>
              <a:gd name="T5" fmla="*/ 1 h 15"/>
              <a:gd name="T6" fmla="*/ 22 w 23"/>
              <a:gd name="T7" fmla="*/ 15 h 15"/>
              <a:gd name="T8" fmla="*/ 0 w 23"/>
              <a:gd name="T9" fmla="*/ 15 h 15"/>
            </a:gdLst>
            <a:ahLst/>
            <a:cxnLst>
              <a:cxn ang="0">
                <a:pos x="T0" y="T1"/>
              </a:cxn>
              <a:cxn ang="0">
                <a:pos x="T2" y="T3"/>
              </a:cxn>
              <a:cxn ang="0">
                <a:pos x="T4" y="T5"/>
              </a:cxn>
              <a:cxn ang="0">
                <a:pos x="T6" y="T7"/>
              </a:cxn>
              <a:cxn ang="0">
                <a:pos x="T8" y="T9"/>
              </a:cxn>
            </a:cxnLst>
            <a:rect l="0" t="0" r="r" b="b"/>
            <a:pathLst>
              <a:path w="23" h="15">
                <a:moveTo>
                  <a:pt x="0" y="15"/>
                </a:moveTo>
                <a:cubicBezTo>
                  <a:pt x="1" y="1"/>
                  <a:pt x="1" y="1"/>
                  <a:pt x="1" y="1"/>
                </a:cubicBezTo>
                <a:cubicBezTo>
                  <a:pt x="1" y="1"/>
                  <a:pt x="21" y="0"/>
                  <a:pt x="22" y="1"/>
                </a:cubicBezTo>
                <a:cubicBezTo>
                  <a:pt x="23" y="2"/>
                  <a:pt x="22" y="15"/>
                  <a:pt x="22" y="15"/>
                </a:cubicBezTo>
                <a:lnTo>
                  <a:pt x="0" y="15"/>
                </a:lnTo>
                <a:close/>
              </a:path>
            </a:pathLst>
          </a:custGeom>
          <a:solidFill>
            <a:srgbClr val="917F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16" name="Freeform 1578"/>
          <p:cNvSpPr/>
          <p:nvPr/>
        </p:nvSpPr>
        <p:spPr bwMode="auto">
          <a:xfrm>
            <a:off x="2390156" y="5409565"/>
            <a:ext cx="102015" cy="69318"/>
          </a:xfrm>
          <a:custGeom>
            <a:avLst/>
            <a:gdLst>
              <a:gd name="T0" fmla="*/ 64 w 66"/>
              <a:gd name="T1" fmla="*/ 45 h 45"/>
              <a:gd name="T2" fmla="*/ 66 w 66"/>
              <a:gd name="T3" fmla="*/ 33 h 45"/>
              <a:gd name="T4" fmla="*/ 33 w 66"/>
              <a:gd name="T5" fmla="*/ 0 h 45"/>
              <a:gd name="T6" fmla="*/ 0 w 66"/>
              <a:gd name="T7" fmla="*/ 33 h 45"/>
              <a:gd name="T8" fmla="*/ 2 w 66"/>
              <a:gd name="T9" fmla="*/ 45 h 45"/>
              <a:gd name="T10" fmla="*/ 64 w 66"/>
              <a:gd name="T11" fmla="*/ 45 h 45"/>
            </a:gdLst>
            <a:ahLst/>
            <a:cxnLst>
              <a:cxn ang="0">
                <a:pos x="T0" y="T1"/>
              </a:cxn>
              <a:cxn ang="0">
                <a:pos x="T2" y="T3"/>
              </a:cxn>
              <a:cxn ang="0">
                <a:pos x="T4" y="T5"/>
              </a:cxn>
              <a:cxn ang="0">
                <a:pos x="T6" y="T7"/>
              </a:cxn>
              <a:cxn ang="0">
                <a:pos x="T8" y="T9"/>
              </a:cxn>
              <a:cxn ang="0">
                <a:pos x="T10" y="T11"/>
              </a:cxn>
            </a:cxnLst>
            <a:rect l="0" t="0" r="r" b="b"/>
            <a:pathLst>
              <a:path w="66" h="45">
                <a:moveTo>
                  <a:pt x="64" y="45"/>
                </a:moveTo>
                <a:cubicBezTo>
                  <a:pt x="65" y="41"/>
                  <a:pt x="66" y="37"/>
                  <a:pt x="66" y="33"/>
                </a:cubicBezTo>
                <a:cubicBezTo>
                  <a:pt x="66" y="15"/>
                  <a:pt x="51" y="0"/>
                  <a:pt x="33" y="0"/>
                </a:cubicBezTo>
                <a:cubicBezTo>
                  <a:pt x="15" y="0"/>
                  <a:pt x="0" y="15"/>
                  <a:pt x="0" y="33"/>
                </a:cubicBezTo>
                <a:cubicBezTo>
                  <a:pt x="0" y="37"/>
                  <a:pt x="0" y="41"/>
                  <a:pt x="2" y="45"/>
                </a:cubicBezTo>
                <a:lnTo>
                  <a:pt x="64" y="45"/>
                </a:lnTo>
                <a:close/>
              </a:path>
            </a:pathLst>
          </a:custGeom>
          <a:solidFill>
            <a:srgbClr val="4C4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17" name="Oval 1579"/>
          <p:cNvSpPr>
            <a:spLocks noChangeArrowheads="1"/>
          </p:cNvSpPr>
          <p:nvPr/>
        </p:nvSpPr>
        <p:spPr bwMode="auto">
          <a:xfrm>
            <a:off x="2880281" y="5402533"/>
            <a:ext cx="80435" cy="82397"/>
          </a:xfrm>
          <a:prstGeom prst="ellipse">
            <a:avLst/>
          </a:prstGeom>
          <a:solidFill>
            <a:srgbClr val="66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18" name="Freeform 1580"/>
          <p:cNvSpPr/>
          <p:nvPr/>
        </p:nvSpPr>
        <p:spPr bwMode="auto">
          <a:xfrm>
            <a:off x="2903823" y="5405803"/>
            <a:ext cx="35313" cy="23542"/>
          </a:xfrm>
          <a:custGeom>
            <a:avLst/>
            <a:gdLst>
              <a:gd name="T0" fmla="*/ 0 w 23"/>
              <a:gd name="T1" fmla="*/ 15 h 15"/>
              <a:gd name="T2" fmla="*/ 1 w 23"/>
              <a:gd name="T3" fmla="*/ 1 h 15"/>
              <a:gd name="T4" fmla="*/ 22 w 23"/>
              <a:gd name="T5" fmla="*/ 1 h 15"/>
              <a:gd name="T6" fmla="*/ 22 w 23"/>
              <a:gd name="T7" fmla="*/ 15 h 15"/>
              <a:gd name="T8" fmla="*/ 0 w 23"/>
              <a:gd name="T9" fmla="*/ 15 h 15"/>
            </a:gdLst>
            <a:ahLst/>
            <a:cxnLst>
              <a:cxn ang="0">
                <a:pos x="T0" y="T1"/>
              </a:cxn>
              <a:cxn ang="0">
                <a:pos x="T2" y="T3"/>
              </a:cxn>
              <a:cxn ang="0">
                <a:pos x="T4" y="T5"/>
              </a:cxn>
              <a:cxn ang="0">
                <a:pos x="T6" y="T7"/>
              </a:cxn>
              <a:cxn ang="0">
                <a:pos x="T8" y="T9"/>
              </a:cxn>
            </a:cxnLst>
            <a:rect l="0" t="0" r="r" b="b"/>
            <a:pathLst>
              <a:path w="23" h="15">
                <a:moveTo>
                  <a:pt x="0" y="15"/>
                </a:moveTo>
                <a:cubicBezTo>
                  <a:pt x="1" y="1"/>
                  <a:pt x="1" y="1"/>
                  <a:pt x="1" y="1"/>
                </a:cubicBezTo>
                <a:cubicBezTo>
                  <a:pt x="1" y="1"/>
                  <a:pt x="21" y="0"/>
                  <a:pt x="22" y="1"/>
                </a:cubicBezTo>
                <a:cubicBezTo>
                  <a:pt x="23" y="2"/>
                  <a:pt x="22" y="15"/>
                  <a:pt x="22" y="15"/>
                </a:cubicBezTo>
                <a:lnTo>
                  <a:pt x="0" y="15"/>
                </a:lnTo>
                <a:close/>
              </a:path>
            </a:pathLst>
          </a:custGeom>
          <a:solidFill>
            <a:srgbClr val="917F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19" name="Freeform 1581"/>
          <p:cNvSpPr/>
          <p:nvPr/>
        </p:nvSpPr>
        <p:spPr bwMode="auto">
          <a:xfrm>
            <a:off x="2897066" y="5408930"/>
            <a:ext cx="103977" cy="69318"/>
          </a:xfrm>
          <a:custGeom>
            <a:avLst/>
            <a:gdLst>
              <a:gd name="T0" fmla="*/ 65 w 67"/>
              <a:gd name="T1" fmla="*/ 45 h 45"/>
              <a:gd name="T2" fmla="*/ 67 w 67"/>
              <a:gd name="T3" fmla="*/ 33 h 45"/>
              <a:gd name="T4" fmla="*/ 34 w 67"/>
              <a:gd name="T5" fmla="*/ 0 h 45"/>
              <a:gd name="T6" fmla="*/ 0 w 67"/>
              <a:gd name="T7" fmla="*/ 33 h 45"/>
              <a:gd name="T8" fmla="*/ 2 w 67"/>
              <a:gd name="T9" fmla="*/ 45 h 45"/>
              <a:gd name="T10" fmla="*/ 65 w 67"/>
              <a:gd name="T11" fmla="*/ 45 h 45"/>
            </a:gdLst>
            <a:ahLst/>
            <a:cxnLst>
              <a:cxn ang="0">
                <a:pos x="T0" y="T1"/>
              </a:cxn>
              <a:cxn ang="0">
                <a:pos x="T2" y="T3"/>
              </a:cxn>
              <a:cxn ang="0">
                <a:pos x="T4" y="T5"/>
              </a:cxn>
              <a:cxn ang="0">
                <a:pos x="T6" y="T7"/>
              </a:cxn>
              <a:cxn ang="0">
                <a:pos x="T8" y="T9"/>
              </a:cxn>
              <a:cxn ang="0">
                <a:pos x="T10" y="T11"/>
              </a:cxn>
            </a:cxnLst>
            <a:rect l="0" t="0" r="r" b="b"/>
            <a:pathLst>
              <a:path w="67" h="45">
                <a:moveTo>
                  <a:pt x="65" y="45"/>
                </a:moveTo>
                <a:cubicBezTo>
                  <a:pt x="66" y="41"/>
                  <a:pt x="67" y="37"/>
                  <a:pt x="67" y="33"/>
                </a:cubicBezTo>
                <a:cubicBezTo>
                  <a:pt x="67" y="15"/>
                  <a:pt x="52" y="0"/>
                  <a:pt x="34" y="0"/>
                </a:cubicBezTo>
                <a:cubicBezTo>
                  <a:pt x="15" y="0"/>
                  <a:pt x="0" y="15"/>
                  <a:pt x="0" y="33"/>
                </a:cubicBezTo>
                <a:cubicBezTo>
                  <a:pt x="0" y="37"/>
                  <a:pt x="1" y="41"/>
                  <a:pt x="2" y="45"/>
                </a:cubicBezTo>
                <a:lnTo>
                  <a:pt x="65" y="45"/>
                </a:lnTo>
                <a:close/>
              </a:path>
            </a:pathLst>
          </a:custGeom>
          <a:solidFill>
            <a:srgbClr val="4C4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20" name="Freeform 1582"/>
          <p:cNvSpPr/>
          <p:nvPr/>
        </p:nvSpPr>
        <p:spPr bwMode="auto">
          <a:xfrm>
            <a:off x="2405518" y="4610607"/>
            <a:ext cx="542773" cy="818737"/>
          </a:xfrm>
          <a:custGeom>
            <a:avLst/>
            <a:gdLst>
              <a:gd name="T0" fmla="*/ 175 w 351"/>
              <a:gd name="T1" fmla="*/ 0 h 529"/>
              <a:gd name="T2" fmla="*/ 0 w 351"/>
              <a:gd name="T3" fmla="*/ 17 h 529"/>
              <a:gd name="T4" fmla="*/ 0 w 351"/>
              <a:gd name="T5" fmla="*/ 529 h 529"/>
              <a:gd name="T6" fmla="*/ 31 w 351"/>
              <a:gd name="T7" fmla="*/ 529 h 529"/>
              <a:gd name="T8" fmla="*/ 175 w 351"/>
              <a:gd name="T9" fmla="*/ 206 h 529"/>
              <a:gd name="T10" fmla="*/ 319 w 351"/>
              <a:gd name="T11" fmla="*/ 529 h 529"/>
              <a:gd name="T12" fmla="*/ 351 w 351"/>
              <a:gd name="T13" fmla="*/ 529 h 529"/>
              <a:gd name="T14" fmla="*/ 351 w 351"/>
              <a:gd name="T15" fmla="*/ 15 h 529"/>
              <a:gd name="T16" fmla="*/ 175 w 351"/>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529">
                <a:moveTo>
                  <a:pt x="175" y="0"/>
                </a:moveTo>
                <a:cubicBezTo>
                  <a:pt x="0" y="17"/>
                  <a:pt x="0" y="17"/>
                  <a:pt x="0" y="17"/>
                </a:cubicBezTo>
                <a:cubicBezTo>
                  <a:pt x="0" y="529"/>
                  <a:pt x="0" y="529"/>
                  <a:pt x="0" y="529"/>
                </a:cubicBezTo>
                <a:cubicBezTo>
                  <a:pt x="31" y="529"/>
                  <a:pt x="31" y="529"/>
                  <a:pt x="31" y="529"/>
                </a:cubicBezTo>
                <a:cubicBezTo>
                  <a:pt x="31" y="529"/>
                  <a:pt x="69" y="206"/>
                  <a:pt x="175" y="206"/>
                </a:cubicBezTo>
                <a:cubicBezTo>
                  <a:pt x="282" y="206"/>
                  <a:pt x="319" y="529"/>
                  <a:pt x="319" y="529"/>
                </a:cubicBezTo>
                <a:cubicBezTo>
                  <a:pt x="351" y="529"/>
                  <a:pt x="351" y="529"/>
                  <a:pt x="351" y="529"/>
                </a:cubicBezTo>
                <a:cubicBezTo>
                  <a:pt x="351" y="15"/>
                  <a:pt x="351" y="15"/>
                  <a:pt x="351" y="15"/>
                </a:cubicBezTo>
                <a:lnTo>
                  <a:pt x="175" y="0"/>
                </a:lnTo>
                <a:close/>
              </a:path>
            </a:pathLst>
          </a:custGeom>
          <a:solidFill>
            <a:srgbClr val="29343F"/>
          </a:solidFill>
          <a:ln>
            <a:noFill/>
          </a:ln>
        </p:spPr>
        <p:txBody>
          <a:bodyPr vert="horz" wrap="square" lIns="91440" tIns="45720" rIns="91440" bIns="45720" numCol="1" anchor="t" anchorCtr="0" compatLnSpc="1"/>
          <a:lstStyle/>
          <a:p>
            <a:endParaRPr lang="en-US" dirty="0">
              <a:latin typeface="Roboto Condensed Light" charset="0"/>
            </a:endParaRPr>
          </a:p>
        </p:txBody>
      </p:sp>
      <p:sp>
        <p:nvSpPr>
          <p:cNvPr id="21" name="Oval 1583"/>
          <p:cNvSpPr>
            <a:spLocks noChangeArrowheads="1"/>
          </p:cNvSpPr>
          <p:nvPr/>
        </p:nvSpPr>
        <p:spPr bwMode="auto">
          <a:xfrm>
            <a:off x="2295656" y="2793298"/>
            <a:ext cx="181142" cy="18114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22" name="Oval 1584"/>
          <p:cNvSpPr>
            <a:spLocks noChangeArrowheads="1"/>
          </p:cNvSpPr>
          <p:nvPr/>
        </p:nvSpPr>
        <p:spPr bwMode="auto">
          <a:xfrm>
            <a:off x="2872434" y="2793298"/>
            <a:ext cx="181142" cy="18114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23" name="Oval 1585"/>
          <p:cNvSpPr>
            <a:spLocks noChangeArrowheads="1"/>
          </p:cNvSpPr>
          <p:nvPr/>
        </p:nvSpPr>
        <p:spPr bwMode="auto">
          <a:xfrm>
            <a:off x="2340778" y="2830573"/>
            <a:ext cx="100707" cy="100707"/>
          </a:xfrm>
          <a:prstGeom prst="ellipse">
            <a:avLst/>
          </a:pr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24" name="Oval 1586"/>
          <p:cNvSpPr>
            <a:spLocks noChangeArrowheads="1"/>
          </p:cNvSpPr>
          <p:nvPr/>
        </p:nvSpPr>
        <p:spPr bwMode="auto">
          <a:xfrm>
            <a:off x="2912978" y="2830573"/>
            <a:ext cx="100707" cy="100707"/>
          </a:xfrm>
          <a:prstGeom prst="ellipse">
            <a:avLst/>
          </a:pr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25" name="Freeform 1587"/>
          <p:cNvSpPr/>
          <p:nvPr/>
        </p:nvSpPr>
        <p:spPr bwMode="auto">
          <a:xfrm>
            <a:off x="2575544" y="3069917"/>
            <a:ext cx="201415" cy="137982"/>
          </a:xfrm>
          <a:custGeom>
            <a:avLst/>
            <a:gdLst>
              <a:gd name="T0" fmla="*/ 0 w 130"/>
              <a:gd name="T1" fmla="*/ 0 h 89"/>
              <a:gd name="T2" fmla="*/ 130 w 130"/>
              <a:gd name="T3" fmla="*/ 0 h 89"/>
              <a:gd name="T4" fmla="*/ 0 w 130"/>
              <a:gd name="T5" fmla="*/ 0 h 89"/>
            </a:gdLst>
            <a:ahLst/>
            <a:cxnLst>
              <a:cxn ang="0">
                <a:pos x="T0" y="T1"/>
              </a:cxn>
              <a:cxn ang="0">
                <a:pos x="T2" y="T3"/>
              </a:cxn>
              <a:cxn ang="0">
                <a:pos x="T4" y="T5"/>
              </a:cxn>
            </a:cxnLst>
            <a:rect l="0" t="0" r="r" b="b"/>
            <a:pathLst>
              <a:path w="130" h="89">
                <a:moveTo>
                  <a:pt x="0" y="0"/>
                </a:moveTo>
                <a:cubicBezTo>
                  <a:pt x="0" y="0"/>
                  <a:pt x="66" y="64"/>
                  <a:pt x="130" y="0"/>
                </a:cubicBezTo>
                <a:cubicBezTo>
                  <a:pt x="130" y="0"/>
                  <a:pt x="89" y="89"/>
                  <a:pt x="0" y="0"/>
                </a:cubicBezTo>
                <a:close/>
              </a:path>
            </a:pathLst>
          </a:custGeom>
          <a:solidFill>
            <a:srgbClr val="E19A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26" name="Rectangle 1588"/>
          <p:cNvSpPr>
            <a:spLocks noChangeArrowheads="1"/>
          </p:cNvSpPr>
          <p:nvPr/>
        </p:nvSpPr>
        <p:spPr bwMode="auto">
          <a:xfrm>
            <a:off x="2586661" y="4637419"/>
            <a:ext cx="179181" cy="43160"/>
          </a:xfrm>
          <a:prstGeom prst="rect">
            <a:avLst/>
          </a:prstGeom>
          <a:solidFill>
            <a:srgbClr val="D2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27" name="Freeform 1589"/>
          <p:cNvSpPr/>
          <p:nvPr/>
        </p:nvSpPr>
        <p:spPr bwMode="auto">
          <a:xfrm>
            <a:off x="2516689" y="3292911"/>
            <a:ext cx="360977" cy="123595"/>
          </a:xfrm>
          <a:custGeom>
            <a:avLst/>
            <a:gdLst>
              <a:gd name="T0" fmla="*/ 0 w 233"/>
              <a:gd name="T1" fmla="*/ 0 h 80"/>
              <a:gd name="T2" fmla="*/ 233 w 233"/>
              <a:gd name="T3" fmla="*/ 0 h 80"/>
              <a:gd name="T4" fmla="*/ 107 w 233"/>
              <a:gd name="T5" fmla="*/ 80 h 80"/>
              <a:gd name="T6" fmla="*/ 0 w 233"/>
              <a:gd name="T7" fmla="*/ 0 h 80"/>
            </a:gdLst>
            <a:ahLst/>
            <a:cxnLst>
              <a:cxn ang="0">
                <a:pos x="T0" y="T1"/>
              </a:cxn>
              <a:cxn ang="0">
                <a:pos x="T2" y="T3"/>
              </a:cxn>
              <a:cxn ang="0">
                <a:pos x="T4" y="T5"/>
              </a:cxn>
              <a:cxn ang="0">
                <a:pos x="T6" y="T7"/>
              </a:cxn>
            </a:cxnLst>
            <a:rect l="0" t="0" r="r" b="b"/>
            <a:pathLst>
              <a:path w="233" h="80">
                <a:moveTo>
                  <a:pt x="0" y="0"/>
                </a:moveTo>
                <a:cubicBezTo>
                  <a:pt x="233" y="0"/>
                  <a:pt x="233" y="0"/>
                  <a:pt x="233" y="0"/>
                </a:cubicBezTo>
                <a:cubicBezTo>
                  <a:pt x="233" y="0"/>
                  <a:pt x="212" y="80"/>
                  <a:pt x="107" y="80"/>
                </a:cubicBezTo>
                <a:cubicBezTo>
                  <a:pt x="1" y="80"/>
                  <a:pt x="0" y="0"/>
                  <a:pt x="0"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28" name="Freeform 1590"/>
          <p:cNvSpPr/>
          <p:nvPr/>
        </p:nvSpPr>
        <p:spPr bwMode="auto">
          <a:xfrm>
            <a:off x="2509495" y="3343919"/>
            <a:ext cx="360323" cy="190298"/>
          </a:xfrm>
          <a:custGeom>
            <a:avLst/>
            <a:gdLst>
              <a:gd name="T0" fmla="*/ 0 w 233"/>
              <a:gd name="T1" fmla="*/ 0 h 123"/>
              <a:gd name="T2" fmla="*/ 233 w 233"/>
              <a:gd name="T3" fmla="*/ 0 h 123"/>
              <a:gd name="T4" fmla="*/ 0 w 233"/>
              <a:gd name="T5" fmla="*/ 0 h 123"/>
            </a:gdLst>
            <a:ahLst/>
            <a:cxnLst>
              <a:cxn ang="0">
                <a:pos x="T0" y="T1"/>
              </a:cxn>
              <a:cxn ang="0">
                <a:pos x="T2" y="T3"/>
              </a:cxn>
              <a:cxn ang="0">
                <a:pos x="T4" y="T5"/>
              </a:cxn>
            </a:cxnLst>
            <a:rect l="0" t="0" r="r" b="b"/>
            <a:pathLst>
              <a:path w="233" h="123">
                <a:moveTo>
                  <a:pt x="0" y="0"/>
                </a:moveTo>
                <a:cubicBezTo>
                  <a:pt x="233" y="0"/>
                  <a:pt x="233" y="0"/>
                  <a:pt x="233" y="0"/>
                </a:cubicBezTo>
                <a:cubicBezTo>
                  <a:pt x="233" y="0"/>
                  <a:pt x="114" y="123"/>
                  <a:pt x="0" y="0"/>
                </a:cubicBezTo>
                <a:close/>
              </a:path>
            </a:pathLst>
          </a:custGeom>
          <a:solidFill>
            <a:srgbClr val="D999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29" name="Oval 1591"/>
          <p:cNvSpPr>
            <a:spLocks noChangeArrowheads="1"/>
          </p:cNvSpPr>
          <p:nvPr/>
        </p:nvSpPr>
        <p:spPr bwMode="auto">
          <a:xfrm>
            <a:off x="2611510" y="3362229"/>
            <a:ext cx="158908" cy="94822"/>
          </a:xfrm>
          <a:prstGeom prst="ellipse">
            <a:avLst/>
          </a:prstGeom>
          <a:solidFill>
            <a:srgbClr val="EE7A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30" name="Freeform 1592"/>
          <p:cNvSpPr/>
          <p:nvPr/>
        </p:nvSpPr>
        <p:spPr bwMode="auto">
          <a:xfrm>
            <a:off x="2261651" y="2716133"/>
            <a:ext cx="286427" cy="39891"/>
          </a:xfrm>
          <a:custGeom>
            <a:avLst/>
            <a:gdLst>
              <a:gd name="T0" fmla="*/ 438 w 438"/>
              <a:gd name="T1" fmla="*/ 52 h 61"/>
              <a:gd name="T2" fmla="*/ 0 w 438"/>
              <a:gd name="T3" fmla="*/ 61 h 61"/>
              <a:gd name="T4" fmla="*/ 388 w 438"/>
              <a:gd name="T5" fmla="*/ 0 h 61"/>
              <a:gd name="T6" fmla="*/ 438 w 438"/>
              <a:gd name="T7" fmla="*/ 52 h 61"/>
            </a:gdLst>
            <a:ahLst/>
            <a:cxnLst>
              <a:cxn ang="0">
                <a:pos x="T0" y="T1"/>
              </a:cxn>
              <a:cxn ang="0">
                <a:pos x="T2" y="T3"/>
              </a:cxn>
              <a:cxn ang="0">
                <a:pos x="T4" y="T5"/>
              </a:cxn>
              <a:cxn ang="0">
                <a:pos x="T6" y="T7"/>
              </a:cxn>
            </a:cxnLst>
            <a:rect l="0" t="0" r="r" b="b"/>
            <a:pathLst>
              <a:path w="438" h="61">
                <a:moveTo>
                  <a:pt x="438" y="52"/>
                </a:moveTo>
                <a:lnTo>
                  <a:pt x="0" y="61"/>
                </a:lnTo>
                <a:lnTo>
                  <a:pt x="388" y="0"/>
                </a:lnTo>
                <a:lnTo>
                  <a:pt x="438" y="52"/>
                </a:lnTo>
                <a:close/>
              </a:path>
            </a:pathLst>
          </a:custGeom>
          <a:solidFill>
            <a:srgbClr val="47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31" name="Freeform 1593"/>
          <p:cNvSpPr/>
          <p:nvPr/>
        </p:nvSpPr>
        <p:spPr bwMode="auto">
          <a:xfrm>
            <a:off x="2806386" y="2718749"/>
            <a:ext cx="284465" cy="34659"/>
          </a:xfrm>
          <a:custGeom>
            <a:avLst/>
            <a:gdLst>
              <a:gd name="T0" fmla="*/ 0 w 435"/>
              <a:gd name="T1" fmla="*/ 53 h 53"/>
              <a:gd name="T2" fmla="*/ 435 w 435"/>
              <a:gd name="T3" fmla="*/ 50 h 53"/>
              <a:gd name="T4" fmla="*/ 47 w 435"/>
              <a:gd name="T5" fmla="*/ 0 h 53"/>
              <a:gd name="T6" fmla="*/ 0 w 435"/>
              <a:gd name="T7" fmla="*/ 53 h 53"/>
            </a:gdLst>
            <a:ahLst/>
            <a:cxnLst>
              <a:cxn ang="0">
                <a:pos x="T0" y="T1"/>
              </a:cxn>
              <a:cxn ang="0">
                <a:pos x="T2" y="T3"/>
              </a:cxn>
              <a:cxn ang="0">
                <a:pos x="T4" y="T5"/>
              </a:cxn>
              <a:cxn ang="0">
                <a:pos x="T6" y="T7"/>
              </a:cxn>
            </a:cxnLst>
            <a:rect l="0" t="0" r="r" b="b"/>
            <a:pathLst>
              <a:path w="435" h="53">
                <a:moveTo>
                  <a:pt x="0" y="53"/>
                </a:moveTo>
                <a:lnTo>
                  <a:pt x="435" y="50"/>
                </a:lnTo>
                <a:lnTo>
                  <a:pt x="47" y="0"/>
                </a:lnTo>
                <a:lnTo>
                  <a:pt x="0" y="53"/>
                </a:lnTo>
                <a:close/>
              </a:path>
            </a:pathLst>
          </a:custGeom>
          <a:solidFill>
            <a:srgbClr val="47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32" name="Freeform 1594"/>
          <p:cNvSpPr/>
          <p:nvPr/>
        </p:nvSpPr>
        <p:spPr bwMode="auto">
          <a:xfrm>
            <a:off x="2082470" y="2833843"/>
            <a:ext cx="2616" cy="7193"/>
          </a:xfrm>
          <a:custGeom>
            <a:avLst/>
            <a:gdLst>
              <a:gd name="T0" fmla="*/ 2 w 2"/>
              <a:gd name="T1" fmla="*/ 0 h 5"/>
              <a:gd name="T2" fmla="*/ 0 w 2"/>
              <a:gd name="T3" fmla="*/ 3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cubicBezTo>
                  <a:pt x="0" y="3"/>
                  <a:pt x="0" y="3"/>
                  <a:pt x="0" y="3"/>
                </a:cubicBezTo>
                <a:cubicBezTo>
                  <a:pt x="0" y="4"/>
                  <a:pt x="0" y="5"/>
                  <a:pt x="0" y="5"/>
                </a:cubicBezTo>
                <a:lnTo>
                  <a:pt x="2" y="0"/>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33" name="Freeform 1595"/>
          <p:cNvSpPr/>
          <p:nvPr/>
        </p:nvSpPr>
        <p:spPr bwMode="auto">
          <a:xfrm>
            <a:off x="1909175" y="1832655"/>
            <a:ext cx="1477258" cy="1098625"/>
          </a:xfrm>
          <a:custGeom>
            <a:avLst/>
            <a:gdLst>
              <a:gd name="T0" fmla="*/ 877 w 955"/>
              <a:gd name="T1" fmla="*/ 280 h 710"/>
              <a:gd name="T2" fmla="*/ 877 w 955"/>
              <a:gd name="T3" fmla="*/ 256 h 710"/>
              <a:gd name="T4" fmla="*/ 815 w 955"/>
              <a:gd name="T5" fmla="*/ 203 h 710"/>
              <a:gd name="T6" fmla="*/ 304 w 955"/>
              <a:gd name="T7" fmla="*/ 138 h 710"/>
              <a:gd name="T8" fmla="*/ 304 w 955"/>
              <a:gd name="T9" fmla="*/ 105 h 710"/>
              <a:gd name="T10" fmla="*/ 112 w 955"/>
              <a:gd name="T11" fmla="*/ 650 h 710"/>
              <a:gd name="T12" fmla="*/ 188 w 955"/>
              <a:gd name="T13" fmla="*/ 432 h 710"/>
              <a:gd name="T14" fmla="*/ 811 w 955"/>
              <a:gd name="T15" fmla="*/ 512 h 710"/>
              <a:gd name="T16" fmla="*/ 834 w 955"/>
              <a:gd name="T17" fmla="*/ 508 h 710"/>
              <a:gd name="T18" fmla="*/ 834 w 955"/>
              <a:gd name="T19" fmla="*/ 508 h 710"/>
              <a:gd name="T20" fmla="*/ 885 w 955"/>
              <a:gd name="T21" fmla="*/ 583 h 710"/>
              <a:gd name="T22" fmla="*/ 865 w 955"/>
              <a:gd name="T23" fmla="*/ 710 h 710"/>
              <a:gd name="T24" fmla="*/ 917 w 955"/>
              <a:gd name="T25" fmla="*/ 595 h 710"/>
              <a:gd name="T26" fmla="*/ 877 w 955"/>
              <a:gd name="T27" fmla="*/ 28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5" h="710">
                <a:moveTo>
                  <a:pt x="877" y="280"/>
                </a:moveTo>
                <a:cubicBezTo>
                  <a:pt x="877" y="280"/>
                  <a:pt x="909" y="303"/>
                  <a:pt x="877" y="256"/>
                </a:cubicBezTo>
                <a:cubicBezTo>
                  <a:pt x="868" y="244"/>
                  <a:pt x="846" y="224"/>
                  <a:pt x="815" y="203"/>
                </a:cubicBezTo>
                <a:cubicBezTo>
                  <a:pt x="610" y="0"/>
                  <a:pt x="304" y="138"/>
                  <a:pt x="304" y="138"/>
                </a:cubicBezTo>
                <a:cubicBezTo>
                  <a:pt x="304" y="105"/>
                  <a:pt x="304" y="105"/>
                  <a:pt x="304" y="105"/>
                </a:cubicBezTo>
                <a:cubicBezTo>
                  <a:pt x="304" y="105"/>
                  <a:pt x="0" y="204"/>
                  <a:pt x="112" y="650"/>
                </a:cubicBezTo>
                <a:cubicBezTo>
                  <a:pt x="112" y="650"/>
                  <a:pt x="169" y="432"/>
                  <a:pt x="188" y="432"/>
                </a:cubicBezTo>
                <a:cubicBezTo>
                  <a:pt x="188" y="432"/>
                  <a:pt x="337" y="585"/>
                  <a:pt x="811" y="512"/>
                </a:cubicBezTo>
                <a:cubicBezTo>
                  <a:pt x="819" y="510"/>
                  <a:pt x="826" y="509"/>
                  <a:pt x="834" y="508"/>
                </a:cubicBezTo>
                <a:cubicBezTo>
                  <a:pt x="834" y="508"/>
                  <a:pt x="834" y="508"/>
                  <a:pt x="834" y="508"/>
                </a:cubicBezTo>
                <a:cubicBezTo>
                  <a:pt x="863" y="542"/>
                  <a:pt x="885" y="583"/>
                  <a:pt x="885" y="583"/>
                </a:cubicBezTo>
                <a:cubicBezTo>
                  <a:pt x="865" y="710"/>
                  <a:pt x="865" y="710"/>
                  <a:pt x="865" y="710"/>
                </a:cubicBezTo>
                <a:cubicBezTo>
                  <a:pt x="865" y="710"/>
                  <a:pt x="880" y="652"/>
                  <a:pt x="917" y="595"/>
                </a:cubicBezTo>
                <a:cubicBezTo>
                  <a:pt x="955" y="538"/>
                  <a:pt x="877" y="280"/>
                  <a:pt x="877" y="280"/>
                </a:cubicBezTo>
                <a:close/>
              </a:path>
            </a:pathLst>
          </a:custGeom>
          <a:solidFill>
            <a:srgbClr val="47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34" name="Freeform 1596"/>
          <p:cNvSpPr/>
          <p:nvPr/>
        </p:nvSpPr>
        <p:spPr bwMode="auto">
          <a:xfrm>
            <a:off x="3751334" y="4066526"/>
            <a:ext cx="366862" cy="149753"/>
          </a:xfrm>
          <a:custGeom>
            <a:avLst/>
            <a:gdLst>
              <a:gd name="T0" fmla="*/ 0 w 237"/>
              <a:gd name="T1" fmla="*/ 6 h 97"/>
              <a:gd name="T2" fmla="*/ 104 w 237"/>
              <a:gd name="T3" fmla="*/ 32 h 97"/>
              <a:gd name="T4" fmla="*/ 224 w 237"/>
              <a:gd name="T5" fmla="*/ 88 h 97"/>
              <a:gd name="T6" fmla="*/ 0 w 237"/>
              <a:gd name="T7" fmla="*/ 93 h 97"/>
              <a:gd name="T8" fmla="*/ 0 w 237"/>
              <a:gd name="T9" fmla="*/ 6 h 97"/>
            </a:gdLst>
            <a:ahLst/>
            <a:cxnLst>
              <a:cxn ang="0">
                <a:pos x="T0" y="T1"/>
              </a:cxn>
              <a:cxn ang="0">
                <a:pos x="T2" y="T3"/>
              </a:cxn>
              <a:cxn ang="0">
                <a:pos x="T4" y="T5"/>
              </a:cxn>
              <a:cxn ang="0">
                <a:pos x="T6" y="T7"/>
              </a:cxn>
              <a:cxn ang="0">
                <a:pos x="T8" y="T9"/>
              </a:cxn>
            </a:cxnLst>
            <a:rect l="0" t="0" r="r" b="b"/>
            <a:pathLst>
              <a:path w="237" h="97">
                <a:moveTo>
                  <a:pt x="0" y="6"/>
                </a:moveTo>
                <a:cubicBezTo>
                  <a:pt x="0" y="6"/>
                  <a:pt x="65" y="0"/>
                  <a:pt x="104" y="32"/>
                </a:cubicBezTo>
                <a:cubicBezTo>
                  <a:pt x="142" y="64"/>
                  <a:pt x="237" y="50"/>
                  <a:pt x="224" y="88"/>
                </a:cubicBezTo>
                <a:cubicBezTo>
                  <a:pt x="220" y="97"/>
                  <a:pt x="0" y="93"/>
                  <a:pt x="0" y="93"/>
                </a:cubicBezTo>
                <a:lnTo>
                  <a:pt x="0" y="6"/>
                </a:lnTo>
                <a:close/>
              </a:path>
            </a:pathLst>
          </a:custGeom>
          <a:solidFill>
            <a:srgbClr val="F9BD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35" name="Freeform 1597"/>
          <p:cNvSpPr/>
          <p:nvPr/>
        </p:nvSpPr>
        <p:spPr bwMode="auto">
          <a:xfrm>
            <a:off x="1251962" y="4066526"/>
            <a:ext cx="364900" cy="149753"/>
          </a:xfrm>
          <a:custGeom>
            <a:avLst/>
            <a:gdLst>
              <a:gd name="T0" fmla="*/ 236 w 236"/>
              <a:gd name="T1" fmla="*/ 6 h 97"/>
              <a:gd name="T2" fmla="*/ 133 w 236"/>
              <a:gd name="T3" fmla="*/ 32 h 97"/>
              <a:gd name="T4" fmla="*/ 13 w 236"/>
              <a:gd name="T5" fmla="*/ 88 h 97"/>
              <a:gd name="T6" fmla="*/ 236 w 236"/>
              <a:gd name="T7" fmla="*/ 93 h 97"/>
              <a:gd name="T8" fmla="*/ 236 w 236"/>
              <a:gd name="T9" fmla="*/ 6 h 97"/>
            </a:gdLst>
            <a:ahLst/>
            <a:cxnLst>
              <a:cxn ang="0">
                <a:pos x="T0" y="T1"/>
              </a:cxn>
              <a:cxn ang="0">
                <a:pos x="T2" y="T3"/>
              </a:cxn>
              <a:cxn ang="0">
                <a:pos x="T4" y="T5"/>
              </a:cxn>
              <a:cxn ang="0">
                <a:pos x="T6" y="T7"/>
              </a:cxn>
              <a:cxn ang="0">
                <a:pos x="T8" y="T9"/>
              </a:cxn>
            </a:cxnLst>
            <a:rect l="0" t="0" r="r" b="b"/>
            <a:pathLst>
              <a:path w="236" h="97">
                <a:moveTo>
                  <a:pt x="236" y="6"/>
                </a:moveTo>
                <a:cubicBezTo>
                  <a:pt x="236" y="6"/>
                  <a:pt x="172" y="0"/>
                  <a:pt x="133" y="32"/>
                </a:cubicBezTo>
                <a:cubicBezTo>
                  <a:pt x="94" y="64"/>
                  <a:pt x="0" y="50"/>
                  <a:pt x="13" y="88"/>
                </a:cubicBezTo>
                <a:cubicBezTo>
                  <a:pt x="16" y="97"/>
                  <a:pt x="236" y="93"/>
                  <a:pt x="236" y="93"/>
                </a:cubicBezTo>
                <a:lnTo>
                  <a:pt x="236" y="6"/>
                </a:lnTo>
                <a:close/>
              </a:path>
            </a:pathLst>
          </a:custGeom>
          <a:solidFill>
            <a:srgbClr val="F9BD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36" name="Freeform 1598"/>
          <p:cNvSpPr/>
          <p:nvPr/>
        </p:nvSpPr>
        <p:spPr bwMode="auto">
          <a:xfrm>
            <a:off x="1597898" y="3715359"/>
            <a:ext cx="2165861" cy="1007073"/>
          </a:xfrm>
          <a:custGeom>
            <a:avLst/>
            <a:gdLst>
              <a:gd name="T0" fmla="*/ 1153 w 1400"/>
              <a:gd name="T1" fmla="*/ 222 h 651"/>
              <a:gd name="T2" fmla="*/ 969 w 1400"/>
              <a:gd name="T3" fmla="*/ 37 h 651"/>
              <a:gd name="T4" fmla="*/ 937 w 1400"/>
              <a:gd name="T5" fmla="*/ 0 h 651"/>
              <a:gd name="T6" fmla="*/ 816 w 1400"/>
              <a:gd name="T7" fmla="*/ 0 h 651"/>
              <a:gd name="T8" fmla="*/ 697 w 1400"/>
              <a:gd name="T9" fmla="*/ 390 h 651"/>
              <a:gd name="T10" fmla="*/ 579 w 1400"/>
              <a:gd name="T11" fmla="*/ 0 h 651"/>
              <a:gd name="T12" fmla="*/ 457 w 1400"/>
              <a:gd name="T13" fmla="*/ 0 h 651"/>
              <a:gd name="T14" fmla="*/ 426 w 1400"/>
              <a:gd name="T15" fmla="*/ 37 h 651"/>
              <a:gd name="T16" fmla="*/ 247 w 1400"/>
              <a:gd name="T17" fmla="*/ 222 h 651"/>
              <a:gd name="T18" fmla="*/ 0 w 1400"/>
              <a:gd name="T19" fmla="*/ 222 h 651"/>
              <a:gd name="T20" fmla="*/ 0 w 1400"/>
              <a:gd name="T21" fmla="*/ 325 h 651"/>
              <a:gd name="T22" fmla="*/ 247 w 1400"/>
              <a:gd name="T23" fmla="*/ 325 h 651"/>
              <a:gd name="T24" fmla="*/ 472 w 1400"/>
              <a:gd name="T25" fmla="*/ 169 h 651"/>
              <a:gd name="T26" fmla="*/ 509 w 1400"/>
              <a:gd name="T27" fmla="*/ 497 h 651"/>
              <a:gd name="T28" fmla="*/ 509 w 1400"/>
              <a:gd name="T29" fmla="*/ 497 h 651"/>
              <a:gd name="T30" fmla="*/ 522 w 1400"/>
              <a:gd name="T31" fmla="*/ 651 h 651"/>
              <a:gd name="T32" fmla="*/ 697 w 1400"/>
              <a:gd name="T33" fmla="*/ 606 h 651"/>
              <a:gd name="T34" fmla="*/ 872 w 1400"/>
              <a:gd name="T35" fmla="*/ 651 h 651"/>
              <a:gd name="T36" fmla="*/ 885 w 1400"/>
              <a:gd name="T37" fmla="*/ 497 h 651"/>
              <a:gd name="T38" fmla="*/ 923 w 1400"/>
              <a:gd name="T39" fmla="*/ 165 h 651"/>
              <a:gd name="T40" fmla="*/ 1153 w 1400"/>
              <a:gd name="T41" fmla="*/ 325 h 651"/>
              <a:gd name="T42" fmla="*/ 1400 w 1400"/>
              <a:gd name="T43" fmla="*/ 325 h 651"/>
              <a:gd name="T44" fmla="*/ 1400 w 1400"/>
              <a:gd name="T45" fmla="*/ 222 h 651"/>
              <a:gd name="T46" fmla="*/ 1153 w 1400"/>
              <a:gd name="T47" fmla="*/ 22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0" h="651">
                <a:moveTo>
                  <a:pt x="1153" y="222"/>
                </a:moveTo>
                <a:cubicBezTo>
                  <a:pt x="969" y="37"/>
                  <a:pt x="969" y="37"/>
                  <a:pt x="969" y="37"/>
                </a:cubicBezTo>
                <a:cubicBezTo>
                  <a:pt x="965" y="15"/>
                  <a:pt x="952" y="0"/>
                  <a:pt x="937" y="0"/>
                </a:cubicBezTo>
                <a:cubicBezTo>
                  <a:pt x="816" y="0"/>
                  <a:pt x="816" y="0"/>
                  <a:pt x="816" y="0"/>
                </a:cubicBezTo>
                <a:cubicBezTo>
                  <a:pt x="697" y="390"/>
                  <a:pt x="697" y="390"/>
                  <a:pt x="697" y="390"/>
                </a:cubicBezTo>
                <a:cubicBezTo>
                  <a:pt x="579" y="0"/>
                  <a:pt x="579" y="0"/>
                  <a:pt x="579" y="0"/>
                </a:cubicBezTo>
                <a:cubicBezTo>
                  <a:pt x="457" y="0"/>
                  <a:pt x="457" y="0"/>
                  <a:pt x="457" y="0"/>
                </a:cubicBezTo>
                <a:cubicBezTo>
                  <a:pt x="442" y="0"/>
                  <a:pt x="430" y="15"/>
                  <a:pt x="426" y="37"/>
                </a:cubicBezTo>
                <a:cubicBezTo>
                  <a:pt x="247" y="222"/>
                  <a:pt x="247" y="222"/>
                  <a:pt x="247" y="222"/>
                </a:cubicBezTo>
                <a:cubicBezTo>
                  <a:pt x="0" y="222"/>
                  <a:pt x="0" y="222"/>
                  <a:pt x="0" y="222"/>
                </a:cubicBezTo>
                <a:cubicBezTo>
                  <a:pt x="0" y="325"/>
                  <a:pt x="0" y="325"/>
                  <a:pt x="0" y="325"/>
                </a:cubicBezTo>
                <a:cubicBezTo>
                  <a:pt x="247" y="325"/>
                  <a:pt x="247" y="325"/>
                  <a:pt x="247" y="325"/>
                </a:cubicBezTo>
                <a:cubicBezTo>
                  <a:pt x="472" y="169"/>
                  <a:pt x="472" y="169"/>
                  <a:pt x="472" y="169"/>
                </a:cubicBezTo>
                <a:cubicBezTo>
                  <a:pt x="509" y="497"/>
                  <a:pt x="509" y="497"/>
                  <a:pt x="509" y="497"/>
                </a:cubicBezTo>
                <a:cubicBezTo>
                  <a:pt x="509" y="497"/>
                  <a:pt x="509" y="497"/>
                  <a:pt x="509" y="497"/>
                </a:cubicBezTo>
                <a:cubicBezTo>
                  <a:pt x="522" y="651"/>
                  <a:pt x="522" y="651"/>
                  <a:pt x="522" y="651"/>
                </a:cubicBezTo>
                <a:cubicBezTo>
                  <a:pt x="697" y="606"/>
                  <a:pt x="697" y="606"/>
                  <a:pt x="697" y="606"/>
                </a:cubicBezTo>
                <a:cubicBezTo>
                  <a:pt x="872" y="651"/>
                  <a:pt x="872" y="651"/>
                  <a:pt x="872" y="651"/>
                </a:cubicBezTo>
                <a:cubicBezTo>
                  <a:pt x="885" y="497"/>
                  <a:pt x="885" y="497"/>
                  <a:pt x="885" y="497"/>
                </a:cubicBezTo>
                <a:cubicBezTo>
                  <a:pt x="923" y="165"/>
                  <a:pt x="923" y="165"/>
                  <a:pt x="923" y="165"/>
                </a:cubicBezTo>
                <a:cubicBezTo>
                  <a:pt x="1153" y="325"/>
                  <a:pt x="1153" y="325"/>
                  <a:pt x="1153" y="325"/>
                </a:cubicBezTo>
                <a:cubicBezTo>
                  <a:pt x="1400" y="325"/>
                  <a:pt x="1400" y="325"/>
                  <a:pt x="1400" y="325"/>
                </a:cubicBezTo>
                <a:cubicBezTo>
                  <a:pt x="1400" y="222"/>
                  <a:pt x="1400" y="222"/>
                  <a:pt x="1400" y="222"/>
                </a:cubicBezTo>
                <a:lnTo>
                  <a:pt x="1153" y="222"/>
                </a:lnTo>
                <a:close/>
              </a:path>
            </a:pathLst>
          </a:custGeom>
          <a:solidFill>
            <a:srgbClr val="0096C9"/>
          </a:solidFill>
          <a:ln>
            <a:noFill/>
          </a:ln>
        </p:spPr>
        <p:txBody>
          <a:bodyPr vert="horz" wrap="square" lIns="91440" tIns="45720" rIns="91440" bIns="45720" numCol="1" anchor="t" anchorCtr="0" compatLnSpc="1"/>
          <a:lstStyle/>
          <a:p>
            <a:endParaRPr lang="en-US" dirty="0">
              <a:latin typeface="Roboto Condensed Light" charset="0"/>
            </a:endParaRPr>
          </a:p>
        </p:txBody>
      </p:sp>
      <p:sp>
        <p:nvSpPr>
          <p:cNvPr id="37" name="Freeform 1599"/>
          <p:cNvSpPr/>
          <p:nvPr/>
        </p:nvSpPr>
        <p:spPr bwMode="auto">
          <a:xfrm>
            <a:off x="643794" y="3109153"/>
            <a:ext cx="1067236" cy="1067236"/>
          </a:xfrm>
          <a:custGeom>
            <a:avLst/>
            <a:gdLst>
              <a:gd name="T0" fmla="*/ 630 w 690"/>
              <a:gd name="T1" fmla="*/ 237 h 690"/>
              <a:gd name="T2" fmla="*/ 453 w 690"/>
              <a:gd name="T3" fmla="*/ 630 h 690"/>
              <a:gd name="T4" fmla="*/ 60 w 690"/>
              <a:gd name="T5" fmla="*/ 453 h 690"/>
              <a:gd name="T6" fmla="*/ 237 w 690"/>
              <a:gd name="T7" fmla="*/ 60 h 690"/>
              <a:gd name="T8" fmla="*/ 630 w 690"/>
              <a:gd name="T9" fmla="*/ 237 h 690"/>
            </a:gdLst>
            <a:ahLst/>
            <a:cxnLst>
              <a:cxn ang="0">
                <a:pos x="T0" y="T1"/>
              </a:cxn>
              <a:cxn ang="0">
                <a:pos x="T2" y="T3"/>
              </a:cxn>
              <a:cxn ang="0">
                <a:pos x="T4" y="T5"/>
              </a:cxn>
              <a:cxn ang="0">
                <a:pos x="T6" y="T7"/>
              </a:cxn>
              <a:cxn ang="0">
                <a:pos x="T8" y="T9"/>
              </a:cxn>
            </a:cxnLst>
            <a:rect l="0" t="0" r="r" b="b"/>
            <a:pathLst>
              <a:path w="690" h="690">
                <a:moveTo>
                  <a:pt x="630" y="237"/>
                </a:moveTo>
                <a:cubicBezTo>
                  <a:pt x="690" y="394"/>
                  <a:pt x="611" y="570"/>
                  <a:pt x="453" y="630"/>
                </a:cubicBezTo>
                <a:cubicBezTo>
                  <a:pt x="296" y="690"/>
                  <a:pt x="120" y="611"/>
                  <a:pt x="60" y="453"/>
                </a:cubicBezTo>
                <a:cubicBezTo>
                  <a:pt x="0" y="296"/>
                  <a:pt x="79" y="120"/>
                  <a:pt x="237" y="60"/>
                </a:cubicBezTo>
                <a:cubicBezTo>
                  <a:pt x="394" y="0"/>
                  <a:pt x="570" y="79"/>
                  <a:pt x="630" y="237"/>
                </a:cubicBezTo>
                <a:close/>
              </a:path>
            </a:pathLst>
          </a:custGeom>
          <a:solidFill>
            <a:srgbClr val="FCC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38" name="Freeform 1600"/>
          <p:cNvSpPr/>
          <p:nvPr/>
        </p:nvSpPr>
        <p:spPr bwMode="auto">
          <a:xfrm>
            <a:off x="730115" y="3195474"/>
            <a:ext cx="894595" cy="893941"/>
          </a:xfrm>
          <a:custGeom>
            <a:avLst/>
            <a:gdLst>
              <a:gd name="T0" fmla="*/ 528 w 578"/>
              <a:gd name="T1" fmla="*/ 198 h 578"/>
              <a:gd name="T2" fmla="*/ 380 w 578"/>
              <a:gd name="T3" fmla="*/ 528 h 578"/>
              <a:gd name="T4" fmla="*/ 50 w 578"/>
              <a:gd name="T5" fmla="*/ 380 h 578"/>
              <a:gd name="T6" fmla="*/ 198 w 578"/>
              <a:gd name="T7" fmla="*/ 50 h 578"/>
              <a:gd name="T8" fmla="*/ 528 w 578"/>
              <a:gd name="T9" fmla="*/ 198 h 578"/>
            </a:gdLst>
            <a:ahLst/>
            <a:cxnLst>
              <a:cxn ang="0">
                <a:pos x="T0" y="T1"/>
              </a:cxn>
              <a:cxn ang="0">
                <a:pos x="T2" y="T3"/>
              </a:cxn>
              <a:cxn ang="0">
                <a:pos x="T4" y="T5"/>
              </a:cxn>
              <a:cxn ang="0">
                <a:pos x="T6" y="T7"/>
              </a:cxn>
              <a:cxn ang="0">
                <a:pos x="T8" y="T9"/>
              </a:cxn>
            </a:cxnLst>
            <a:rect l="0" t="0" r="r" b="b"/>
            <a:pathLst>
              <a:path w="578" h="578">
                <a:moveTo>
                  <a:pt x="528" y="198"/>
                </a:moveTo>
                <a:cubicBezTo>
                  <a:pt x="578" y="330"/>
                  <a:pt x="512" y="478"/>
                  <a:pt x="380" y="528"/>
                </a:cubicBezTo>
                <a:cubicBezTo>
                  <a:pt x="248" y="578"/>
                  <a:pt x="100" y="512"/>
                  <a:pt x="50" y="380"/>
                </a:cubicBezTo>
                <a:cubicBezTo>
                  <a:pt x="0" y="248"/>
                  <a:pt x="66" y="100"/>
                  <a:pt x="198" y="50"/>
                </a:cubicBezTo>
                <a:cubicBezTo>
                  <a:pt x="330" y="0"/>
                  <a:pt x="478" y="66"/>
                  <a:pt x="528" y="198"/>
                </a:cubicBezTo>
                <a:close/>
              </a:path>
            </a:pathLst>
          </a:custGeom>
          <a:solidFill>
            <a:srgbClr val="E28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39" name="Freeform 1601"/>
          <p:cNvSpPr/>
          <p:nvPr/>
        </p:nvSpPr>
        <p:spPr bwMode="auto">
          <a:xfrm>
            <a:off x="758235" y="3223593"/>
            <a:ext cx="837048" cy="838356"/>
          </a:xfrm>
          <a:custGeom>
            <a:avLst/>
            <a:gdLst>
              <a:gd name="T0" fmla="*/ 495 w 541"/>
              <a:gd name="T1" fmla="*/ 186 h 542"/>
              <a:gd name="T2" fmla="*/ 356 w 541"/>
              <a:gd name="T3" fmla="*/ 495 h 542"/>
              <a:gd name="T4" fmla="*/ 47 w 541"/>
              <a:gd name="T5" fmla="*/ 356 h 542"/>
              <a:gd name="T6" fmla="*/ 186 w 541"/>
              <a:gd name="T7" fmla="*/ 47 h 542"/>
              <a:gd name="T8" fmla="*/ 495 w 541"/>
              <a:gd name="T9" fmla="*/ 186 h 542"/>
            </a:gdLst>
            <a:ahLst/>
            <a:cxnLst>
              <a:cxn ang="0">
                <a:pos x="T0" y="T1"/>
              </a:cxn>
              <a:cxn ang="0">
                <a:pos x="T2" y="T3"/>
              </a:cxn>
              <a:cxn ang="0">
                <a:pos x="T4" y="T5"/>
              </a:cxn>
              <a:cxn ang="0">
                <a:pos x="T6" y="T7"/>
              </a:cxn>
              <a:cxn ang="0">
                <a:pos x="T8" y="T9"/>
              </a:cxn>
            </a:cxnLst>
            <a:rect l="0" t="0" r="r" b="b"/>
            <a:pathLst>
              <a:path w="541" h="542">
                <a:moveTo>
                  <a:pt x="495" y="186"/>
                </a:moveTo>
                <a:cubicBezTo>
                  <a:pt x="541" y="310"/>
                  <a:pt x="479" y="448"/>
                  <a:pt x="356" y="495"/>
                </a:cubicBezTo>
                <a:cubicBezTo>
                  <a:pt x="232" y="542"/>
                  <a:pt x="94" y="479"/>
                  <a:pt x="47" y="356"/>
                </a:cubicBezTo>
                <a:cubicBezTo>
                  <a:pt x="0" y="232"/>
                  <a:pt x="62" y="94"/>
                  <a:pt x="186" y="47"/>
                </a:cubicBezTo>
                <a:cubicBezTo>
                  <a:pt x="310" y="0"/>
                  <a:pt x="448" y="63"/>
                  <a:pt x="495" y="1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40" name="Freeform 1602"/>
          <p:cNvSpPr/>
          <p:nvPr/>
        </p:nvSpPr>
        <p:spPr bwMode="auto">
          <a:xfrm>
            <a:off x="1033545" y="3308606"/>
            <a:ext cx="54277" cy="53623"/>
          </a:xfrm>
          <a:custGeom>
            <a:avLst/>
            <a:gdLst>
              <a:gd name="T0" fmla="*/ 32 w 35"/>
              <a:gd name="T1" fmla="*/ 12 h 35"/>
              <a:gd name="T2" fmla="*/ 23 w 35"/>
              <a:gd name="T3" fmla="*/ 32 h 35"/>
              <a:gd name="T4" fmla="*/ 3 w 35"/>
              <a:gd name="T5" fmla="*/ 23 h 35"/>
              <a:gd name="T6" fmla="*/ 12 w 35"/>
              <a:gd name="T7" fmla="*/ 3 h 35"/>
              <a:gd name="T8" fmla="*/ 32 w 35"/>
              <a:gd name="T9" fmla="*/ 12 h 35"/>
            </a:gdLst>
            <a:ahLst/>
            <a:cxnLst>
              <a:cxn ang="0">
                <a:pos x="T0" y="T1"/>
              </a:cxn>
              <a:cxn ang="0">
                <a:pos x="T2" y="T3"/>
              </a:cxn>
              <a:cxn ang="0">
                <a:pos x="T4" y="T5"/>
              </a:cxn>
              <a:cxn ang="0">
                <a:pos x="T6" y="T7"/>
              </a:cxn>
              <a:cxn ang="0">
                <a:pos x="T8" y="T9"/>
              </a:cxn>
            </a:cxnLst>
            <a:rect l="0" t="0" r="r" b="b"/>
            <a:pathLst>
              <a:path w="35" h="35">
                <a:moveTo>
                  <a:pt x="32" y="12"/>
                </a:moveTo>
                <a:cubicBezTo>
                  <a:pt x="35" y="20"/>
                  <a:pt x="31" y="29"/>
                  <a:pt x="23" y="32"/>
                </a:cubicBezTo>
                <a:cubicBezTo>
                  <a:pt x="15" y="35"/>
                  <a:pt x="6" y="31"/>
                  <a:pt x="3" y="23"/>
                </a:cubicBezTo>
                <a:cubicBezTo>
                  <a:pt x="0" y="15"/>
                  <a:pt x="4" y="6"/>
                  <a:pt x="12" y="3"/>
                </a:cubicBezTo>
                <a:cubicBezTo>
                  <a:pt x="20" y="0"/>
                  <a:pt x="29" y="4"/>
                  <a:pt x="32" y="12"/>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41" name="Freeform 1603"/>
          <p:cNvSpPr/>
          <p:nvPr/>
        </p:nvSpPr>
        <p:spPr bwMode="auto">
          <a:xfrm>
            <a:off x="1044662" y="3319069"/>
            <a:ext cx="32043" cy="32697"/>
          </a:xfrm>
          <a:custGeom>
            <a:avLst/>
            <a:gdLst>
              <a:gd name="T0" fmla="*/ 19 w 21"/>
              <a:gd name="T1" fmla="*/ 7 h 21"/>
              <a:gd name="T2" fmla="*/ 14 w 21"/>
              <a:gd name="T3" fmla="*/ 19 h 21"/>
              <a:gd name="T4" fmla="*/ 2 w 21"/>
              <a:gd name="T5" fmla="*/ 14 h 21"/>
              <a:gd name="T6" fmla="*/ 7 w 21"/>
              <a:gd name="T7" fmla="*/ 2 h 21"/>
              <a:gd name="T8" fmla="*/ 19 w 21"/>
              <a:gd name="T9" fmla="*/ 7 h 21"/>
            </a:gdLst>
            <a:ahLst/>
            <a:cxnLst>
              <a:cxn ang="0">
                <a:pos x="T0" y="T1"/>
              </a:cxn>
              <a:cxn ang="0">
                <a:pos x="T2" y="T3"/>
              </a:cxn>
              <a:cxn ang="0">
                <a:pos x="T4" y="T5"/>
              </a:cxn>
              <a:cxn ang="0">
                <a:pos x="T6" y="T7"/>
              </a:cxn>
              <a:cxn ang="0">
                <a:pos x="T8" y="T9"/>
              </a:cxn>
            </a:cxnLst>
            <a:rect l="0" t="0" r="r" b="b"/>
            <a:pathLst>
              <a:path w="21" h="21">
                <a:moveTo>
                  <a:pt x="19" y="7"/>
                </a:moveTo>
                <a:cubicBezTo>
                  <a:pt x="21" y="12"/>
                  <a:pt x="19" y="18"/>
                  <a:pt x="14" y="19"/>
                </a:cubicBezTo>
                <a:cubicBezTo>
                  <a:pt x="9" y="21"/>
                  <a:pt x="3" y="19"/>
                  <a:pt x="2" y="14"/>
                </a:cubicBezTo>
                <a:cubicBezTo>
                  <a:pt x="0" y="9"/>
                  <a:pt x="2" y="3"/>
                  <a:pt x="7" y="2"/>
                </a:cubicBezTo>
                <a:cubicBezTo>
                  <a:pt x="12" y="0"/>
                  <a:pt x="18" y="2"/>
                  <a:pt x="19" y="7"/>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42" name="Freeform 1604"/>
          <p:cNvSpPr/>
          <p:nvPr/>
        </p:nvSpPr>
        <p:spPr bwMode="auto">
          <a:xfrm>
            <a:off x="860250" y="3491056"/>
            <a:ext cx="34005" cy="34005"/>
          </a:xfrm>
          <a:custGeom>
            <a:avLst/>
            <a:gdLst>
              <a:gd name="T0" fmla="*/ 15 w 22"/>
              <a:gd name="T1" fmla="*/ 2 h 22"/>
              <a:gd name="T2" fmla="*/ 20 w 22"/>
              <a:gd name="T3" fmla="*/ 15 h 22"/>
              <a:gd name="T4" fmla="*/ 7 w 22"/>
              <a:gd name="T5" fmla="*/ 20 h 22"/>
              <a:gd name="T6" fmla="*/ 3 w 22"/>
              <a:gd name="T7" fmla="*/ 7 h 22"/>
              <a:gd name="T8" fmla="*/ 15 w 22"/>
              <a:gd name="T9" fmla="*/ 2 h 22"/>
            </a:gdLst>
            <a:ahLst/>
            <a:cxnLst>
              <a:cxn ang="0">
                <a:pos x="T0" y="T1"/>
              </a:cxn>
              <a:cxn ang="0">
                <a:pos x="T2" y="T3"/>
              </a:cxn>
              <a:cxn ang="0">
                <a:pos x="T4" y="T5"/>
              </a:cxn>
              <a:cxn ang="0">
                <a:pos x="T6" y="T7"/>
              </a:cxn>
              <a:cxn ang="0">
                <a:pos x="T8" y="T9"/>
              </a:cxn>
            </a:cxnLst>
            <a:rect l="0" t="0" r="r" b="b"/>
            <a:pathLst>
              <a:path w="22" h="22">
                <a:moveTo>
                  <a:pt x="15" y="2"/>
                </a:moveTo>
                <a:cubicBezTo>
                  <a:pt x="20" y="4"/>
                  <a:pt x="22" y="10"/>
                  <a:pt x="20" y="15"/>
                </a:cubicBezTo>
                <a:cubicBezTo>
                  <a:pt x="18" y="20"/>
                  <a:pt x="12" y="22"/>
                  <a:pt x="7" y="20"/>
                </a:cubicBezTo>
                <a:cubicBezTo>
                  <a:pt x="2" y="17"/>
                  <a:pt x="0" y="12"/>
                  <a:pt x="3" y="7"/>
                </a:cubicBezTo>
                <a:cubicBezTo>
                  <a:pt x="5" y="2"/>
                  <a:pt x="10" y="0"/>
                  <a:pt x="15" y="2"/>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43" name="Freeform 1605"/>
          <p:cNvSpPr/>
          <p:nvPr/>
        </p:nvSpPr>
        <p:spPr bwMode="auto">
          <a:xfrm>
            <a:off x="854364" y="3742824"/>
            <a:ext cx="32043" cy="32697"/>
          </a:xfrm>
          <a:custGeom>
            <a:avLst/>
            <a:gdLst>
              <a:gd name="T0" fmla="*/ 7 w 21"/>
              <a:gd name="T1" fmla="*/ 1 h 21"/>
              <a:gd name="T2" fmla="*/ 19 w 21"/>
              <a:gd name="T3" fmla="*/ 7 h 21"/>
              <a:gd name="T4" fmla="*/ 14 w 21"/>
              <a:gd name="T5" fmla="*/ 19 h 21"/>
              <a:gd name="T6" fmla="*/ 1 w 21"/>
              <a:gd name="T7" fmla="*/ 14 h 21"/>
              <a:gd name="T8" fmla="*/ 7 w 21"/>
              <a:gd name="T9" fmla="*/ 1 h 21"/>
            </a:gdLst>
            <a:ahLst/>
            <a:cxnLst>
              <a:cxn ang="0">
                <a:pos x="T0" y="T1"/>
              </a:cxn>
              <a:cxn ang="0">
                <a:pos x="T2" y="T3"/>
              </a:cxn>
              <a:cxn ang="0">
                <a:pos x="T4" y="T5"/>
              </a:cxn>
              <a:cxn ang="0">
                <a:pos x="T6" y="T7"/>
              </a:cxn>
              <a:cxn ang="0">
                <a:pos x="T8" y="T9"/>
              </a:cxn>
            </a:cxnLst>
            <a:rect l="0" t="0" r="r" b="b"/>
            <a:pathLst>
              <a:path w="21" h="21">
                <a:moveTo>
                  <a:pt x="7" y="1"/>
                </a:moveTo>
                <a:cubicBezTo>
                  <a:pt x="12" y="0"/>
                  <a:pt x="17" y="2"/>
                  <a:pt x="19" y="7"/>
                </a:cubicBezTo>
                <a:cubicBezTo>
                  <a:pt x="21" y="12"/>
                  <a:pt x="19" y="17"/>
                  <a:pt x="14" y="19"/>
                </a:cubicBezTo>
                <a:cubicBezTo>
                  <a:pt x="9" y="21"/>
                  <a:pt x="3" y="19"/>
                  <a:pt x="1" y="14"/>
                </a:cubicBezTo>
                <a:cubicBezTo>
                  <a:pt x="0" y="9"/>
                  <a:pt x="2" y="3"/>
                  <a:pt x="7" y="1"/>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44" name="Freeform 1606"/>
          <p:cNvSpPr/>
          <p:nvPr/>
        </p:nvSpPr>
        <p:spPr bwMode="auto">
          <a:xfrm>
            <a:off x="1025697" y="3925275"/>
            <a:ext cx="34005" cy="34659"/>
          </a:xfrm>
          <a:custGeom>
            <a:avLst/>
            <a:gdLst>
              <a:gd name="T0" fmla="*/ 2 w 22"/>
              <a:gd name="T1" fmla="*/ 7 h 22"/>
              <a:gd name="T2" fmla="*/ 15 w 22"/>
              <a:gd name="T3" fmla="*/ 2 h 22"/>
              <a:gd name="T4" fmla="*/ 20 w 22"/>
              <a:gd name="T5" fmla="*/ 15 h 22"/>
              <a:gd name="T6" fmla="*/ 7 w 22"/>
              <a:gd name="T7" fmla="*/ 19 h 22"/>
              <a:gd name="T8" fmla="*/ 2 w 22"/>
              <a:gd name="T9" fmla="*/ 7 h 22"/>
            </a:gdLst>
            <a:ahLst/>
            <a:cxnLst>
              <a:cxn ang="0">
                <a:pos x="T0" y="T1"/>
              </a:cxn>
              <a:cxn ang="0">
                <a:pos x="T2" y="T3"/>
              </a:cxn>
              <a:cxn ang="0">
                <a:pos x="T4" y="T5"/>
              </a:cxn>
              <a:cxn ang="0">
                <a:pos x="T6" y="T7"/>
              </a:cxn>
              <a:cxn ang="0">
                <a:pos x="T8" y="T9"/>
              </a:cxn>
            </a:cxnLst>
            <a:rect l="0" t="0" r="r" b="b"/>
            <a:pathLst>
              <a:path w="22" h="22">
                <a:moveTo>
                  <a:pt x="2" y="7"/>
                </a:moveTo>
                <a:cubicBezTo>
                  <a:pt x="4" y="2"/>
                  <a:pt x="10" y="0"/>
                  <a:pt x="15" y="2"/>
                </a:cubicBezTo>
                <a:cubicBezTo>
                  <a:pt x="20" y="4"/>
                  <a:pt x="22" y="10"/>
                  <a:pt x="20" y="15"/>
                </a:cubicBezTo>
                <a:cubicBezTo>
                  <a:pt x="17" y="19"/>
                  <a:pt x="12" y="22"/>
                  <a:pt x="7" y="19"/>
                </a:cubicBezTo>
                <a:cubicBezTo>
                  <a:pt x="2" y="17"/>
                  <a:pt x="0" y="12"/>
                  <a:pt x="2" y="7"/>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45" name="Freeform 1607"/>
          <p:cNvSpPr/>
          <p:nvPr/>
        </p:nvSpPr>
        <p:spPr bwMode="auto">
          <a:xfrm>
            <a:off x="1276158" y="3933122"/>
            <a:ext cx="34005" cy="32697"/>
          </a:xfrm>
          <a:custGeom>
            <a:avLst/>
            <a:gdLst>
              <a:gd name="T0" fmla="*/ 2 w 22"/>
              <a:gd name="T1" fmla="*/ 14 h 21"/>
              <a:gd name="T2" fmla="*/ 8 w 22"/>
              <a:gd name="T3" fmla="*/ 2 h 21"/>
              <a:gd name="T4" fmla="*/ 20 w 22"/>
              <a:gd name="T5" fmla="*/ 7 h 21"/>
              <a:gd name="T6" fmla="*/ 15 w 22"/>
              <a:gd name="T7" fmla="*/ 19 h 21"/>
              <a:gd name="T8" fmla="*/ 2 w 22"/>
              <a:gd name="T9" fmla="*/ 14 h 21"/>
            </a:gdLst>
            <a:ahLst/>
            <a:cxnLst>
              <a:cxn ang="0">
                <a:pos x="T0" y="T1"/>
              </a:cxn>
              <a:cxn ang="0">
                <a:pos x="T2" y="T3"/>
              </a:cxn>
              <a:cxn ang="0">
                <a:pos x="T4" y="T5"/>
              </a:cxn>
              <a:cxn ang="0">
                <a:pos x="T6" y="T7"/>
              </a:cxn>
              <a:cxn ang="0">
                <a:pos x="T8" y="T9"/>
              </a:cxn>
            </a:cxnLst>
            <a:rect l="0" t="0" r="r" b="b"/>
            <a:pathLst>
              <a:path w="22" h="21">
                <a:moveTo>
                  <a:pt x="2" y="14"/>
                </a:moveTo>
                <a:cubicBezTo>
                  <a:pt x="0" y="9"/>
                  <a:pt x="3" y="3"/>
                  <a:pt x="8" y="2"/>
                </a:cubicBezTo>
                <a:cubicBezTo>
                  <a:pt x="13" y="0"/>
                  <a:pt x="18" y="2"/>
                  <a:pt x="20" y="7"/>
                </a:cubicBezTo>
                <a:cubicBezTo>
                  <a:pt x="22" y="12"/>
                  <a:pt x="20" y="18"/>
                  <a:pt x="15" y="19"/>
                </a:cubicBezTo>
                <a:cubicBezTo>
                  <a:pt x="10" y="21"/>
                  <a:pt x="4" y="19"/>
                  <a:pt x="2" y="14"/>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46" name="Freeform 1608"/>
          <p:cNvSpPr/>
          <p:nvPr/>
        </p:nvSpPr>
        <p:spPr bwMode="auto">
          <a:xfrm>
            <a:off x="1460570" y="3759827"/>
            <a:ext cx="32697" cy="34005"/>
          </a:xfrm>
          <a:custGeom>
            <a:avLst/>
            <a:gdLst>
              <a:gd name="T0" fmla="*/ 7 w 21"/>
              <a:gd name="T1" fmla="*/ 20 h 22"/>
              <a:gd name="T2" fmla="*/ 2 w 21"/>
              <a:gd name="T3" fmla="*/ 7 h 22"/>
              <a:gd name="T4" fmla="*/ 14 w 21"/>
              <a:gd name="T5" fmla="*/ 2 h 22"/>
              <a:gd name="T6" fmla="*/ 19 w 21"/>
              <a:gd name="T7" fmla="*/ 15 h 22"/>
              <a:gd name="T8" fmla="*/ 7 w 21"/>
              <a:gd name="T9" fmla="*/ 20 h 22"/>
            </a:gdLst>
            <a:ahLst/>
            <a:cxnLst>
              <a:cxn ang="0">
                <a:pos x="T0" y="T1"/>
              </a:cxn>
              <a:cxn ang="0">
                <a:pos x="T2" y="T3"/>
              </a:cxn>
              <a:cxn ang="0">
                <a:pos x="T4" y="T5"/>
              </a:cxn>
              <a:cxn ang="0">
                <a:pos x="T6" y="T7"/>
              </a:cxn>
              <a:cxn ang="0">
                <a:pos x="T8" y="T9"/>
              </a:cxn>
            </a:cxnLst>
            <a:rect l="0" t="0" r="r" b="b"/>
            <a:pathLst>
              <a:path w="21" h="22">
                <a:moveTo>
                  <a:pt x="7" y="20"/>
                </a:moveTo>
                <a:cubicBezTo>
                  <a:pt x="2" y="18"/>
                  <a:pt x="0" y="12"/>
                  <a:pt x="2" y="7"/>
                </a:cubicBezTo>
                <a:cubicBezTo>
                  <a:pt x="4" y="2"/>
                  <a:pt x="10" y="0"/>
                  <a:pt x="14" y="2"/>
                </a:cubicBezTo>
                <a:cubicBezTo>
                  <a:pt x="19" y="4"/>
                  <a:pt x="21" y="10"/>
                  <a:pt x="19" y="15"/>
                </a:cubicBezTo>
                <a:cubicBezTo>
                  <a:pt x="17" y="20"/>
                  <a:pt x="11" y="22"/>
                  <a:pt x="7" y="20"/>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47" name="Freeform 1609"/>
          <p:cNvSpPr/>
          <p:nvPr/>
        </p:nvSpPr>
        <p:spPr bwMode="auto">
          <a:xfrm>
            <a:off x="1468417" y="3509367"/>
            <a:ext cx="32043" cy="32697"/>
          </a:xfrm>
          <a:custGeom>
            <a:avLst/>
            <a:gdLst>
              <a:gd name="T0" fmla="*/ 14 w 21"/>
              <a:gd name="T1" fmla="*/ 20 h 21"/>
              <a:gd name="T2" fmla="*/ 1 w 21"/>
              <a:gd name="T3" fmla="*/ 14 h 21"/>
              <a:gd name="T4" fmla="*/ 7 w 21"/>
              <a:gd name="T5" fmla="*/ 2 h 21"/>
              <a:gd name="T6" fmla="*/ 19 w 21"/>
              <a:gd name="T7" fmla="*/ 7 h 21"/>
              <a:gd name="T8" fmla="*/ 14 w 21"/>
              <a:gd name="T9" fmla="*/ 20 h 21"/>
            </a:gdLst>
            <a:ahLst/>
            <a:cxnLst>
              <a:cxn ang="0">
                <a:pos x="T0" y="T1"/>
              </a:cxn>
              <a:cxn ang="0">
                <a:pos x="T2" y="T3"/>
              </a:cxn>
              <a:cxn ang="0">
                <a:pos x="T4" y="T5"/>
              </a:cxn>
              <a:cxn ang="0">
                <a:pos x="T6" y="T7"/>
              </a:cxn>
              <a:cxn ang="0">
                <a:pos x="T8" y="T9"/>
              </a:cxn>
            </a:cxnLst>
            <a:rect l="0" t="0" r="r" b="b"/>
            <a:pathLst>
              <a:path w="21" h="21">
                <a:moveTo>
                  <a:pt x="14" y="20"/>
                </a:moveTo>
                <a:cubicBezTo>
                  <a:pt x="9" y="21"/>
                  <a:pt x="3" y="19"/>
                  <a:pt x="1" y="14"/>
                </a:cubicBezTo>
                <a:cubicBezTo>
                  <a:pt x="0" y="9"/>
                  <a:pt x="2" y="4"/>
                  <a:pt x="7" y="2"/>
                </a:cubicBezTo>
                <a:cubicBezTo>
                  <a:pt x="12" y="0"/>
                  <a:pt x="17" y="2"/>
                  <a:pt x="19" y="7"/>
                </a:cubicBezTo>
                <a:cubicBezTo>
                  <a:pt x="21" y="12"/>
                  <a:pt x="19" y="18"/>
                  <a:pt x="14" y="20"/>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48" name="Freeform 1610"/>
          <p:cNvSpPr/>
          <p:nvPr/>
        </p:nvSpPr>
        <p:spPr bwMode="auto">
          <a:xfrm>
            <a:off x="1295122" y="3325608"/>
            <a:ext cx="34005" cy="34005"/>
          </a:xfrm>
          <a:custGeom>
            <a:avLst/>
            <a:gdLst>
              <a:gd name="T0" fmla="*/ 20 w 22"/>
              <a:gd name="T1" fmla="*/ 15 h 22"/>
              <a:gd name="T2" fmla="*/ 7 w 22"/>
              <a:gd name="T3" fmla="*/ 20 h 22"/>
              <a:gd name="T4" fmla="*/ 2 w 22"/>
              <a:gd name="T5" fmla="*/ 7 h 22"/>
              <a:gd name="T6" fmla="*/ 15 w 22"/>
              <a:gd name="T7" fmla="*/ 3 h 22"/>
              <a:gd name="T8" fmla="*/ 20 w 22"/>
              <a:gd name="T9" fmla="*/ 15 h 22"/>
            </a:gdLst>
            <a:ahLst/>
            <a:cxnLst>
              <a:cxn ang="0">
                <a:pos x="T0" y="T1"/>
              </a:cxn>
              <a:cxn ang="0">
                <a:pos x="T2" y="T3"/>
              </a:cxn>
              <a:cxn ang="0">
                <a:pos x="T4" y="T5"/>
              </a:cxn>
              <a:cxn ang="0">
                <a:pos x="T6" y="T7"/>
              </a:cxn>
              <a:cxn ang="0">
                <a:pos x="T8" y="T9"/>
              </a:cxn>
            </a:cxnLst>
            <a:rect l="0" t="0" r="r" b="b"/>
            <a:pathLst>
              <a:path w="22" h="22">
                <a:moveTo>
                  <a:pt x="20" y="15"/>
                </a:moveTo>
                <a:cubicBezTo>
                  <a:pt x="18" y="20"/>
                  <a:pt x="12" y="22"/>
                  <a:pt x="7" y="20"/>
                </a:cubicBezTo>
                <a:cubicBezTo>
                  <a:pt x="2" y="18"/>
                  <a:pt x="0" y="12"/>
                  <a:pt x="2" y="7"/>
                </a:cubicBezTo>
                <a:cubicBezTo>
                  <a:pt x="4" y="3"/>
                  <a:pt x="10" y="0"/>
                  <a:pt x="15" y="3"/>
                </a:cubicBezTo>
                <a:cubicBezTo>
                  <a:pt x="20" y="5"/>
                  <a:pt x="22" y="10"/>
                  <a:pt x="20" y="15"/>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49" name="Freeform 1611"/>
          <p:cNvSpPr/>
          <p:nvPr/>
        </p:nvSpPr>
        <p:spPr bwMode="auto">
          <a:xfrm>
            <a:off x="843247" y="3732361"/>
            <a:ext cx="52315" cy="52315"/>
          </a:xfrm>
          <a:custGeom>
            <a:avLst/>
            <a:gdLst>
              <a:gd name="T0" fmla="*/ 12 w 34"/>
              <a:gd name="T1" fmla="*/ 3 h 34"/>
              <a:gd name="T2" fmla="*/ 31 w 34"/>
              <a:gd name="T3" fmla="*/ 12 h 34"/>
              <a:gd name="T4" fmla="*/ 23 w 34"/>
              <a:gd name="T5" fmla="*/ 31 h 34"/>
              <a:gd name="T6" fmla="*/ 3 w 34"/>
              <a:gd name="T7" fmla="*/ 23 h 34"/>
              <a:gd name="T8" fmla="*/ 12 w 34"/>
              <a:gd name="T9" fmla="*/ 3 h 34"/>
            </a:gdLst>
            <a:ahLst/>
            <a:cxnLst>
              <a:cxn ang="0">
                <a:pos x="T0" y="T1"/>
              </a:cxn>
              <a:cxn ang="0">
                <a:pos x="T2" y="T3"/>
              </a:cxn>
              <a:cxn ang="0">
                <a:pos x="T4" y="T5"/>
              </a:cxn>
              <a:cxn ang="0">
                <a:pos x="T6" y="T7"/>
              </a:cxn>
              <a:cxn ang="0">
                <a:pos x="T8" y="T9"/>
              </a:cxn>
            </a:cxnLst>
            <a:rect l="0" t="0" r="r" b="b"/>
            <a:pathLst>
              <a:path w="34" h="34">
                <a:moveTo>
                  <a:pt x="12" y="3"/>
                </a:moveTo>
                <a:cubicBezTo>
                  <a:pt x="20" y="0"/>
                  <a:pt x="29" y="4"/>
                  <a:pt x="31" y="12"/>
                </a:cubicBezTo>
                <a:cubicBezTo>
                  <a:pt x="34" y="20"/>
                  <a:pt x="31" y="28"/>
                  <a:pt x="23" y="31"/>
                </a:cubicBezTo>
                <a:cubicBezTo>
                  <a:pt x="15" y="34"/>
                  <a:pt x="6" y="30"/>
                  <a:pt x="3" y="23"/>
                </a:cubicBezTo>
                <a:cubicBezTo>
                  <a:pt x="0" y="15"/>
                  <a:pt x="4" y="6"/>
                  <a:pt x="12" y="3"/>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50" name="Freeform 1612"/>
          <p:cNvSpPr/>
          <p:nvPr/>
        </p:nvSpPr>
        <p:spPr bwMode="auto">
          <a:xfrm>
            <a:off x="1267003" y="3922659"/>
            <a:ext cx="52969" cy="54277"/>
          </a:xfrm>
          <a:custGeom>
            <a:avLst/>
            <a:gdLst>
              <a:gd name="T0" fmla="*/ 3 w 34"/>
              <a:gd name="T1" fmla="*/ 23 h 35"/>
              <a:gd name="T2" fmla="*/ 12 w 34"/>
              <a:gd name="T3" fmla="*/ 3 h 35"/>
              <a:gd name="T4" fmla="*/ 31 w 34"/>
              <a:gd name="T5" fmla="*/ 12 h 35"/>
              <a:gd name="T6" fmla="*/ 23 w 34"/>
              <a:gd name="T7" fmla="*/ 32 h 35"/>
              <a:gd name="T8" fmla="*/ 3 w 34"/>
              <a:gd name="T9" fmla="*/ 23 h 35"/>
            </a:gdLst>
            <a:ahLst/>
            <a:cxnLst>
              <a:cxn ang="0">
                <a:pos x="T0" y="T1"/>
              </a:cxn>
              <a:cxn ang="0">
                <a:pos x="T2" y="T3"/>
              </a:cxn>
              <a:cxn ang="0">
                <a:pos x="T4" y="T5"/>
              </a:cxn>
              <a:cxn ang="0">
                <a:pos x="T6" y="T7"/>
              </a:cxn>
              <a:cxn ang="0">
                <a:pos x="T8" y="T9"/>
              </a:cxn>
            </a:cxnLst>
            <a:rect l="0" t="0" r="r" b="b"/>
            <a:pathLst>
              <a:path w="34" h="35">
                <a:moveTo>
                  <a:pt x="3" y="23"/>
                </a:moveTo>
                <a:cubicBezTo>
                  <a:pt x="0" y="15"/>
                  <a:pt x="4" y="6"/>
                  <a:pt x="12" y="3"/>
                </a:cubicBezTo>
                <a:cubicBezTo>
                  <a:pt x="20" y="0"/>
                  <a:pt x="28" y="4"/>
                  <a:pt x="31" y="12"/>
                </a:cubicBezTo>
                <a:cubicBezTo>
                  <a:pt x="34" y="20"/>
                  <a:pt x="30" y="29"/>
                  <a:pt x="23" y="32"/>
                </a:cubicBezTo>
                <a:cubicBezTo>
                  <a:pt x="15" y="35"/>
                  <a:pt x="6" y="31"/>
                  <a:pt x="3" y="23"/>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51" name="Freeform 1613"/>
          <p:cNvSpPr/>
          <p:nvPr/>
        </p:nvSpPr>
        <p:spPr bwMode="auto">
          <a:xfrm>
            <a:off x="1457300" y="3500211"/>
            <a:ext cx="52969" cy="52315"/>
          </a:xfrm>
          <a:custGeom>
            <a:avLst/>
            <a:gdLst>
              <a:gd name="T0" fmla="*/ 23 w 34"/>
              <a:gd name="T1" fmla="*/ 31 h 34"/>
              <a:gd name="T2" fmla="*/ 3 w 34"/>
              <a:gd name="T3" fmla="*/ 22 h 34"/>
              <a:gd name="T4" fmla="*/ 12 w 34"/>
              <a:gd name="T5" fmla="*/ 3 h 34"/>
              <a:gd name="T6" fmla="*/ 31 w 34"/>
              <a:gd name="T7" fmla="*/ 11 h 34"/>
              <a:gd name="T8" fmla="*/ 23 w 34"/>
              <a:gd name="T9" fmla="*/ 31 h 34"/>
            </a:gdLst>
            <a:ahLst/>
            <a:cxnLst>
              <a:cxn ang="0">
                <a:pos x="T0" y="T1"/>
              </a:cxn>
              <a:cxn ang="0">
                <a:pos x="T2" y="T3"/>
              </a:cxn>
              <a:cxn ang="0">
                <a:pos x="T4" y="T5"/>
              </a:cxn>
              <a:cxn ang="0">
                <a:pos x="T6" y="T7"/>
              </a:cxn>
              <a:cxn ang="0">
                <a:pos x="T8" y="T9"/>
              </a:cxn>
            </a:cxnLst>
            <a:rect l="0" t="0" r="r" b="b"/>
            <a:pathLst>
              <a:path w="34" h="34">
                <a:moveTo>
                  <a:pt x="23" y="31"/>
                </a:moveTo>
                <a:cubicBezTo>
                  <a:pt x="15" y="34"/>
                  <a:pt x="6" y="30"/>
                  <a:pt x="3" y="22"/>
                </a:cubicBezTo>
                <a:cubicBezTo>
                  <a:pt x="0" y="14"/>
                  <a:pt x="4" y="5"/>
                  <a:pt x="12" y="3"/>
                </a:cubicBezTo>
                <a:cubicBezTo>
                  <a:pt x="20" y="0"/>
                  <a:pt x="29" y="3"/>
                  <a:pt x="31" y="11"/>
                </a:cubicBezTo>
                <a:cubicBezTo>
                  <a:pt x="34" y="19"/>
                  <a:pt x="31" y="28"/>
                  <a:pt x="23" y="31"/>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52" name="Freeform 1614"/>
          <p:cNvSpPr/>
          <p:nvPr/>
        </p:nvSpPr>
        <p:spPr bwMode="auto">
          <a:xfrm>
            <a:off x="1064280" y="3389041"/>
            <a:ext cx="320432" cy="281196"/>
          </a:xfrm>
          <a:custGeom>
            <a:avLst/>
            <a:gdLst>
              <a:gd name="T0" fmla="*/ 181 w 207"/>
              <a:gd name="T1" fmla="*/ 101 h 182"/>
              <a:gd name="T2" fmla="*/ 80 w 207"/>
              <a:gd name="T3" fmla="*/ 139 h 182"/>
              <a:gd name="T4" fmla="*/ 31 w 207"/>
              <a:gd name="T5" fmla="*/ 11 h 182"/>
              <a:gd name="T6" fmla="*/ 12 w 207"/>
              <a:gd name="T7" fmla="*/ 3 h 182"/>
              <a:gd name="T8" fmla="*/ 3 w 207"/>
              <a:gd name="T9" fmla="*/ 22 h 182"/>
              <a:gd name="T10" fmla="*/ 51 w 207"/>
              <a:gd name="T11" fmla="*/ 150 h 182"/>
              <a:gd name="T12" fmla="*/ 57 w 207"/>
              <a:gd name="T13" fmla="*/ 164 h 182"/>
              <a:gd name="T14" fmla="*/ 92 w 207"/>
              <a:gd name="T15" fmla="*/ 173 h 182"/>
              <a:gd name="T16" fmla="*/ 194 w 207"/>
              <a:gd name="T17" fmla="*/ 134 h 182"/>
              <a:gd name="T18" fmla="*/ 204 w 207"/>
              <a:gd name="T19" fmla="*/ 111 h 182"/>
              <a:gd name="T20" fmla="*/ 181 w 207"/>
              <a:gd name="T21" fmla="*/ 10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182">
                <a:moveTo>
                  <a:pt x="181" y="101"/>
                </a:moveTo>
                <a:cubicBezTo>
                  <a:pt x="80" y="139"/>
                  <a:pt x="80" y="139"/>
                  <a:pt x="80" y="139"/>
                </a:cubicBezTo>
                <a:cubicBezTo>
                  <a:pt x="31" y="11"/>
                  <a:pt x="31" y="11"/>
                  <a:pt x="31" y="11"/>
                </a:cubicBezTo>
                <a:cubicBezTo>
                  <a:pt x="28" y="4"/>
                  <a:pt x="19" y="0"/>
                  <a:pt x="12" y="3"/>
                </a:cubicBezTo>
                <a:cubicBezTo>
                  <a:pt x="4" y="6"/>
                  <a:pt x="0" y="14"/>
                  <a:pt x="3" y="22"/>
                </a:cubicBezTo>
                <a:cubicBezTo>
                  <a:pt x="51" y="150"/>
                  <a:pt x="51" y="150"/>
                  <a:pt x="51" y="150"/>
                </a:cubicBezTo>
                <a:cubicBezTo>
                  <a:pt x="57" y="164"/>
                  <a:pt x="57" y="164"/>
                  <a:pt x="57" y="164"/>
                </a:cubicBezTo>
                <a:cubicBezTo>
                  <a:pt x="57" y="164"/>
                  <a:pt x="67" y="182"/>
                  <a:pt x="92" y="173"/>
                </a:cubicBezTo>
                <a:cubicBezTo>
                  <a:pt x="194" y="134"/>
                  <a:pt x="194" y="134"/>
                  <a:pt x="194" y="134"/>
                </a:cubicBezTo>
                <a:cubicBezTo>
                  <a:pt x="203" y="131"/>
                  <a:pt x="207" y="120"/>
                  <a:pt x="204" y="111"/>
                </a:cubicBezTo>
                <a:cubicBezTo>
                  <a:pt x="200" y="102"/>
                  <a:pt x="190" y="97"/>
                  <a:pt x="181" y="101"/>
                </a:cubicBezTo>
                <a:close/>
              </a:path>
            </a:pathLst>
          </a:custGeom>
          <a:solidFill>
            <a:srgbClr val="375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61" name="Freeform 1623"/>
          <p:cNvSpPr/>
          <p:nvPr/>
        </p:nvSpPr>
        <p:spPr bwMode="auto">
          <a:xfrm>
            <a:off x="2676251" y="3715359"/>
            <a:ext cx="261577" cy="602936"/>
          </a:xfrm>
          <a:custGeom>
            <a:avLst/>
            <a:gdLst>
              <a:gd name="T0" fmla="*/ 282 w 400"/>
              <a:gd name="T1" fmla="*/ 0 h 922"/>
              <a:gd name="T2" fmla="*/ 400 w 400"/>
              <a:gd name="T3" fmla="*/ 92 h 922"/>
              <a:gd name="T4" fmla="*/ 282 w 400"/>
              <a:gd name="T5" fmla="*/ 229 h 922"/>
              <a:gd name="T6" fmla="*/ 400 w 400"/>
              <a:gd name="T7" fmla="*/ 404 h 922"/>
              <a:gd name="T8" fmla="*/ 0 w 400"/>
              <a:gd name="T9" fmla="*/ 922 h 922"/>
              <a:gd name="T10" fmla="*/ 282 w 400"/>
              <a:gd name="T11" fmla="*/ 0 h 922"/>
            </a:gdLst>
            <a:ahLst/>
            <a:cxnLst>
              <a:cxn ang="0">
                <a:pos x="T0" y="T1"/>
              </a:cxn>
              <a:cxn ang="0">
                <a:pos x="T2" y="T3"/>
              </a:cxn>
              <a:cxn ang="0">
                <a:pos x="T4" y="T5"/>
              </a:cxn>
              <a:cxn ang="0">
                <a:pos x="T6" y="T7"/>
              </a:cxn>
              <a:cxn ang="0">
                <a:pos x="T8" y="T9"/>
              </a:cxn>
              <a:cxn ang="0">
                <a:pos x="T10" y="T11"/>
              </a:cxn>
            </a:cxnLst>
            <a:rect l="0" t="0" r="r" b="b"/>
            <a:pathLst>
              <a:path w="400" h="922">
                <a:moveTo>
                  <a:pt x="282" y="0"/>
                </a:moveTo>
                <a:lnTo>
                  <a:pt x="400" y="92"/>
                </a:lnTo>
                <a:lnTo>
                  <a:pt x="282" y="229"/>
                </a:lnTo>
                <a:lnTo>
                  <a:pt x="400" y="404"/>
                </a:lnTo>
                <a:lnTo>
                  <a:pt x="0" y="922"/>
                </a:lnTo>
                <a:lnTo>
                  <a:pt x="282" y="0"/>
                </a:lnTo>
                <a:close/>
              </a:path>
            </a:pathLst>
          </a:custGeom>
          <a:solidFill>
            <a:srgbClr val="29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62" name="Freeform 1624"/>
          <p:cNvSpPr/>
          <p:nvPr/>
        </p:nvSpPr>
        <p:spPr bwMode="auto">
          <a:xfrm>
            <a:off x="2414673" y="3715359"/>
            <a:ext cx="261577" cy="602936"/>
          </a:xfrm>
          <a:custGeom>
            <a:avLst/>
            <a:gdLst>
              <a:gd name="T0" fmla="*/ 121 w 400"/>
              <a:gd name="T1" fmla="*/ 0 h 922"/>
              <a:gd name="T2" fmla="*/ 0 w 400"/>
              <a:gd name="T3" fmla="*/ 92 h 922"/>
              <a:gd name="T4" fmla="*/ 121 w 400"/>
              <a:gd name="T5" fmla="*/ 229 h 922"/>
              <a:gd name="T6" fmla="*/ 0 w 400"/>
              <a:gd name="T7" fmla="*/ 404 h 922"/>
              <a:gd name="T8" fmla="*/ 400 w 400"/>
              <a:gd name="T9" fmla="*/ 922 h 922"/>
              <a:gd name="T10" fmla="*/ 121 w 400"/>
              <a:gd name="T11" fmla="*/ 0 h 922"/>
            </a:gdLst>
            <a:ahLst/>
            <a:cxnLst>
              <a:cxn ang="0">
                <a:pos x="T0" y="T1"/>
              </a:cxn>
              <a:cxn ang="0">
                <a:pos x="T2" y="T3"/>
              </a:cxn>
              <a:cxn ang="0">
                <a:pos x="T4" y="T5"/>
              </a:cxn>
              <a:cxn ang="0">
                <a:pos x="T6" y="T7"/>
              </a:cxn>
              <a:cxn ang="0">
                <a:pos x="T8" y="T9"/>
              </a:cxn>
              <a:cxn ang="0">
                <a:pos x="T10" y="T11"/>
              </a:cxn>
            </a:cxnLst>
            <a:rect l="0" t="0" r="r" b="b"/>
            <a:pathLst>
              <a:path w="400" h="922">
                <a:moveTo>
                  <a:pt x="121" y="0"/>
                </a:moveTo>
                <a:lnTo>
                  <a:pt x="0" y="92"/>
                </a:lnTo>
                <a:lnTo>
                  <a:pt x="121" y="229"/>
                </a:lnTo>
                <a:lnTo>
                  <a:pt x="0" y="404"/>
                </a:lnTo>
                <a:lnTo>
                  <a:pt x="400" y="922"/>
                </a:lnTo>
                <a:lnTo>
                  <a:pt x="121" y="0"/>
                </a:lnTo>
                <a:close/>
              </a:path>
            </a:pathLst>
          </a:custGeom>
          <a:solidFill>
            <a:srgbClr val="29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63" name="Rectangle 1625"/>
          <p:cNvSpPr>
            <a:spLocks noChangeArrowheads="1"/>
          </p:cNvSpPr>
          <p:nvPr/>
        </p:nvSpPr>
        <p:spPr bwMode="auto">
          <a:xfrm>
            <a:off x="2763225" y="4436004"/>
            <a:ext cx="134058" cy="23542"/>
          </a:xfrm>
          <a:prstGeom prst="rect">
            <a:avLst/>
          </a:prstGeom>
          <a:solidFill>
            <a:srgbClr val="2934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Roboto Condensed Light" charset="0"/>
            </a:endParaRPr>
          </a:p>
        </p:txBody>
      </p:sp>
      <p:sp>
        <p:nvSpPr>
          <p:cNvPr id="64" name="Rectangle 1626"/>
          <p:cNvSpPr>
            <a:spLocks noChangeArrowheads="1"/>
          </p:cNvSpPr>
          <p:nvPr/>
        </p:nvSpPr>
        <p:spPr bwMode="auto">
          <a:xfrm>
            <a:off x="2455218" y="4436004"/>
            <a:ext cx="136020" cy="23542"/>
          </a:xfrm>
          <a:prstGeom prst="rect">
            <a:avLst/>
          </a:prstGeom>
          <a:solidFill>
            <a:srgbClr val="2934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Roboto Condensed Light"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9085" y="199390"/>
            <a:ext cx="2572385" cy="1633220"/>
          </a:xfrm>
          <a:prstGeom prst="rect">
            <a:avLst/>
          </a:prstGeom>
        </p:spPr>
      </p:pic>
      <p:grpSp>
        <p:nvGrpSpPr>
          <p:cNvPr id="4" name="Group 21"/>
          <p:cNvGrpSpPr/>
          <p:nvPr/>
        </p:nvGrpSpPr>
        <p:grpSpPr bwMode="auto">
          <a:xfrm>
            <a:off x="28365" y="5509847"/>
            <a:ext cx="12197289" cy="86761"/>
            <a:chOff x="-9181" y="4427434"/>
            <a:chExt cx="12201179" cy="88411"/>
          </a:xfrm>
        </p:grpSpPr>
        <p:sp>
          <p:nvSpPr>
            <p:cNvPr id="53" name="Rectangle 3"/>
            <p:cNvSpPr/>
            <p:nvPr/>
          </p:nvSpPr>
          <p:spPr>
            <a:xfrm flipV="1">
              <a:off x="-9181" y="4429591"/>
              <a:ext cx="2391973" cy="86254"/>
            </a:xfrm>
            <a:prstGeom prst="rect">
              <a:avLst/>
            </a:prstGeom>
            <a:solidFill>
              <a:srgbClr val="0087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4" name="Rectangle 17"/>
            <p:cNvSpPr/>
            <p:nvPr/>
          </p:nvSpPr>
          <p:spPr>
            <a:xfrm flipV="1">
              <a:off x="2382792" y="4429591"/>
              <a:ext cx="2389857" cy="862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5" name="Rectangle 18"/>
            <p:cNvSpPr/>
            <p:nvPr/>
          </p:nvSpPr>
          <p:spPr>
            <a:xfrm flipV="1">
              <a:off x="4772649" y="4429591"/>
              <a:ext cx="2391973" cy="862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6" name="Rectangle 19"/>
            <p:cNvSpPr/>
            <p:nvPr/>
          </p:nvSpPr>
          <p:spPr>
            <a:xfrm flipV="1">
              <a:off x="7162504" y="4429591"/>
              <a:ext cx="2389857" cy="86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7" name="Rectangle 20"/>
            <p:cNvSpPr/>
            <p:nvPr/>
          </p:nvSpPr>
          <p:spPr>
            <a:xfrm flipV="1">
              <a:off x="9552361" y="4427434"/>
              <a:ext cx="2639637" cy="88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58" name="Freeform 16"/>
          <p:cNvSpPr/>
          <p:nvPr/>
        </p:nvSpPr>
        <p:spPr>
          <a:xfrm>
            <a:off x="3491230" y="3186430"/>
            <a:ext cx="888365" cy="870585"/>
          </a:xfrm>
          <a:custGeom>
            <a:avLst/>
            <a:gdLst>
              <a:gd name="connsiteX0" fmla="*/ 878502 w 1174080"/>
              <a:gd name="connsiteY0" fmla="*/ 297365 h 1174080"/>
              <a:gd name="connsiteX1" fmla="*/ 1051718 w 1174080"/>
              <a:gd name="connsiteY1" fmla="*/ 245160 h 1174080"/>
              <a:gd name="connsiteX2" fmla="*/ 1115456 w 1174080"/>
              <a:gd name="connsiteY2" fmla="*/ 355557 h 1174080"/>
              <a:gd name="connsiteX3" fmla="*/ 983637 w 1174080"/>
              <a:gd name="connsiteY3" fmla="*/ 479464 h 1174080"/>
              <a:gd name="connsiteX4" fmla="*/ 983637 w 1174080"/>
              <a:gd name="connsiteY4" fmla="*/ 694615 h 1174080"/>
              <a:gd name="connsiteX5" fmla="*/ 1115456 w 1174080"/>
              <a:gd name="connsiteY5" fmla="*/ 818523 h 1174080"/>
              <a:gd name="connsiteX6" fmla="*/ 1051718 w 1174080"/>
              <a:gd name="connsiteY6" fmla="*/ 928920 h 1174080"/>
              <a:gd name="connsiteX7" fmla="*/ 878502 w 1174080"/>
              <a:gd name="connsiteY7" fmla="*/ 876715 h 1174080"/>
              <a:gd name="connsiteX8" fmla="*/ 692175 w 1174080"/>
              <a:gd name="connsiteY8" fmla="*/ 984291 h 1174080"/>
              <a:gd name="connsiteX9" fmla="*/ 650777 w 1174080"/>
              <a:gd name="connsiteY9" fmla="*/ 1160403 h 1174080"/>
              <a:gd name="connsiteX10" fmla="*/ 523303 w 1174080"/>
              <a:gd name="connsiteY10" fmla="*/ 1160403 h 1174080"/>
              <a:gd name="connsiteX11" fmla="*/ 481905 w 1174080"/>
              <a:gd name="connsiteY11" fmla="*/ 984291 h 1174080"/>
              <a:gd name="connsiteX12" fmla="*/ 295578 w 1174080"/>
              <a:gd name="connsiteY12" fmla="*/ 876715 h 1174080"/>
              <a:gd name="connsiteX13" fmla="*/ 122362 w 1174080"/>
              <a:gd name="connsiteY13" fmla="*/ 928920 h 1174080"/>
              <a:gd name="connsiteX14" fmla="*/ 58624 w 1174080"/>
              <a:gd name="connsiteY14" fmla="*/ 818523 h 1174080"/>
              <a:gd name="connsiteX15" fmla="*/ 190443 w 1174080"/>
              <a:gd name="connsiteY15" fmla="*/ 694616 h 1174080"/>
              <a:gd name="connsiteX16" fmla="*/ 190443 w 1174080"/>
              <a:gd name="connsiteY16" fmla="*/ 479465 h 1174080"/>
              <a:gd name="connsiteX17" fmla="*/ 58624 w 1174080"/>
              <a:gd name="connsiteY17" fmla="*/ 355557 h 1174080"/>
              <a:gd name="connsiteX18" fmla="*/ 122362 w 1174080"/>
              <a:gd name="connsiteY18" fmla="*/ 245160 h 1174080"/>
              <a:gd name="connsiteX19" fmla="*/ 295578 w 1174080"/>
              <a:gd name="connsiteY19" fmla="*/ 297365 h 1174080"/>
              <a:gd name="connsiteX20" fmla="*/ 481905 w 1174080"/>
              <a:gd name="connsiteY20" fmla="*/ 189789 h 1174080"/>
              <a:gd name="connsiteX21" fmla="*/ 523303 w 1174080"/>
              <a:gd name="connsiteY21" fmla="*/ 13677 h 1174080"/>
              <a:gd name="connsiteX22" fmla="*/ 650777 w 1174080"/>
              <a:gd name="connsiteY22" fmla="*/ 13677 h 1174080"/>
              <a:gd name="connsiteX23" fmla="*/ 692175 w 1174080"/>
              <a:gd name="connsiteY23" fmla="*/ 189789 h 1174080"/>
              <a:gd name="connsiteX24" fmla="*/ 878502 w 1174080"/>
              <a:gd name="connsiteY24" fmla="*/ 297365 h 117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080" h="1174080">
                <a:moveTo>
                  <a:pt x="878502" y="297365"/>
                </a:moveTo>
                <a:lnTo>
                  <a:pt x="1051718" y="245160"/>
                </a:lnTo>
                <a:lnTo>
                  <a:pt x="1115456" y="355557"/>
                </a:lnTo>
                <a:lnTo>
                  <a:pt x="983637" y="479464"/>
                </a:lnTo>
                <a:cubicBezTo>
                  <a:pt x="1002745" y="549908"/>
                  <a:pt x="1002745" y="624171"/>
                  <a:pt x="983637" y="694615"/>
                </a:cubicBezTo>
                <a:lnTo>
                  <a:pt x="1115456" y="818523"/>
                </a:lnTo>
                <a:lnTo>
                  <a:pt x="1051718" y="928920"/>
                </a:lnTo>
                <a:lnTo>
                  <a:pt x="878502" y="876715"/>
                </a:lnTo>
                <a:cubicBezTo>
                  <a:pt x="827049" y="928485"/>
                  <a:pt x="762736" y="965616"/>
                  <a:pt x="692175" y="984291"/>
                </a:cubicBezTo>
                <a:lnTo>
                  <a:pt x="650777" y="1160403"/>
                </a:lnTo>
                <a:lnTo>
                  <a:pt x="523303" y="1160403"/>
                </a:lnTo>
                <a:lnTo>
                  <a:pt x="481905" y="984291"/>
                </a:lnTo>
                <a:cubicBezTo>
                  <a:pt x="411344" y="965617"/>
                  <a:pt x="347031" y="928485"/>
                  <a:pt x="295578" y="876715"/>
                </a:cubicBezTo>
                <a:lnTo>
                  <a:pt x="122362" y="928920"/>
                </a:lnTo>
                <a:lnTo>
                  <a:pt x="58624" y="818523"/>
                </a:lnTo>
                <a:lnTo>
                  <a:pt x="190443" y="694616"/>
                </a:lnTo>
                <a:cubicBezTo>
                  <a:pt x="171335" y="624172"/>
                  <a:pt x="171335" y="549909"/>
                  <a:pt x="190443" y="479465"/>
                </a:cubicBezTo>
                <a:lnTo>
                  <a:pt x="58624" y="355557"/>
                </a:lnTo>
                <a:lnTo>
                  <a:pt x="122362" y="245160"/>
                </a:lnTo>
                <a:lnTo>
                  <a:pt x="295578" y="297365"/>
                </a:lnTo>
                <a:cubicBezTo>
                  <a:pt x="347031" y="245595"/>
                  <a:pt x="411344" y="208464"/>
                  <a:pt x="481905" y="189789"/>
                </a:cubicBezTo>
                <a:lnTo>
                  <a:pt x="523303" y="13677"/>
                </a:lnTo>
                <a:lnTo>
                  <a:pt x="650777" y="13677"/>
                </a:lnTo>
                <a:lnTo>
                  <a:pt x="692175" y="189789"/>
                </a:lnTo>
                <a:cubicBezTo>
                  <a:pt x="762736" y="208463"/>
                  <a:pt x="827049" y="245595"/>
                  <a:pt x="878502" y="297365"/>
                </a:cubicBezTo>
                <a:close/>
              </a:path>
            </a:pathLst>
          </a:custGeom>
          <a:solidFill>
            <a:srgbClr val="B90006"/>
          </a:solidFill>
          <a:ln>
            <a:noFill/>
          </a:ln>
        </p:spPr>
        <p:style>
          <a:lnRef idx="1">
            <a:schemeClr val="accent1"/>
          </a:lnRef>
          <a:fillRef idx="3">
            <a:schemeClr val="accent1"/>
          </a:fillRef>
          <a:effectRef idx="2">
            <a:schemeClr val="accent1"/>
          </a:effectRef>
          <a:fontRef idx="minor">
            <a:schemeClr val="lt1"/>
          </a:fontRef>
        </p:style>
        <p:txBody>
          <a:bodyPr lIns="318438" tIns="320225" rIns="318438" bIns="320225" spcCol="1270" anchor="ctr"/>
          <a:lstStyle/>
          <a:p>
            <a:pPr algn="ctr" defTabSz="800100" eaLnBrk="1" fontAlgn="auto" hangingPunct="1">
              <a:lnSpc>
                <a:spcPct val="90000"/>
              </a:lnSpc>
              <a:spcAft>
                <a:spcPct val="35000"/>
              </a:spcAft>
              <a:defRPr/>
            </a:pPr>
            <a:endParaRPr lang="en-US">
              <a:ln>
                <a:solidFill>
                  <a:schemeClr val="tx1"/>
                </a:solidFill>
              </a:ln>
            </a:endParaRPr>
          </a:p>
        </p:txBody>
      </p:sp>
      <p:pic>
        <p:nvPicPr>
          <p:cNvPr id="59" name="Picture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1709" y="3416620"/>
            <a:ext cx="44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Прямоугольник 59"/>
          <p:cNvSpPr/>
          <p:nvPr/>
        </p:nvSpPr>
        <p:spPr>
          <a:xfrm>
            <a:off x="4808855" y="2678430"/>
            <a:ext cx="6828790" cy="2676525"/>
          </a:xfrm>
          <a:prstGeom prst="rect">
            <a:avLst/>
          </a:prstGeom>
        </p:spPr>
        <p:txBody>
          <a:bodyPr wrap="square">
            <a:spAutoFit/>
          </a:bodyPr>
          <a:lstStyle/>
          <a:p>
            <a:pPr algn="l"/>
            <a:r>
              <a:rPr lang="ru-RU" sz="1200" kern="100" dirty="0">
                <a:solidFill>
                  <a:srgbClr val="000000"/>
                </a:solidFill>
                <a:latin typeface="Times New Roman" panose="02020603050405020304" charset="0"/>
                <a:ea typeface="宋体" panose="02010600030101010101" pitchFamily="2" charset="-122"/>
              </a:rPr>
              <a:t> </a:t>
            </a:r>
            <a:r>
              <a:rPr lang="ru-RU" sz="2400" b="1" kern="100" dirty="0">
                <a:solidFill>
                  <a:srgbClr val="002060"/>
                </a:solidFill>
                <a:latin typeface="Times New Roman" panose="02020603050405020304" charset="0"/>
                <a:ea typeface="宋体" panose="02010600030101010101" pitchFamily="2" charset="-122"/>
              </a:rPr>
              <a:t>В заключение мне хочется добавить, что мы постараемся использовать лучшие аэродинамические характеристики крыла для того, чтобы добиться прогресса человека в воздухе на более высокой скорости, добиться более глубокого исследования будущего. </a:t>
            </a:r>
          </a:p>
          <a:p>
            <a:pPr algn="l"/>
            <a:r>
              <a:rPr lang="ru-RU" sz="2400" b="1" kern="100" dirty="0">
                <a:solidFill>
                  <a:srgbClr val="002060"/>
                </a:solidFill>
                <a:latin typeface="Times New Roman" panose="02020603050405020304" charset="0"/>
                <a:ea typeface="宋体" panose="02010600030101010101" pitchFamily="2" charset="-122"/>
              </a:rPr>
              <a:t>Мы никогда не остановимся!</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b="7941"/>
          <a:stretch>
            <a:fillRect/>
          </a:stretch>
        </p:blipFill>
        <p:spPr>
          <a:xfrm>
            <a:off x="0" y="1"/>
            <a:ext cx="12192000" cy="685800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290" r="1595" b="14644"/>
          <a:stretch>
            <a:fillRect/>
          </a:stretch>
        </p:blipFill>
        <p:spPr>
          <a:xfrm>
            <a:off x="0" y="4026506"/>
            <a:ext cx="12192000" cy="283149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1245" y="3896360"/>
            <a:ext cx="4726305" cy="2599055"/>
          </a:xfrm>
          <a:prstGeom prst="rect">
            <a:avLst/>
          </a:prstGeom>
        </p:spPr>
      </p:pic>
      <p:sp>
        <p:nvSpPr>
          <p:cNvPr id="2" name="文本框 1"/>
          <p:cNvSpPr txBox="1"/>
          <p:nvPr/>
        </p:nvSpPr>
        <p:spPr>
          <a:xfrm>
            <a:off x="1235075" y="1096645"/>
            <a:ext cx="9721215" cy="2799715"/>
          </a:xfrm>
          <a:prstGeom prst="rect">
            <a:avLst/>
          </a:prstGeom>
          <a:noFill/>
        </p:spPr>
        <p:txBody>
          <a:bodyPr wrap="square" rtlCol="0">
            <a:spAutoFit/>
          </a:bodyPr>
          <a:lstStyle/>
          <a:p>
            <a:pPr algn="ctr"/>
            <a:r>
              <a:rPr sz="8800" b="1" dirty="0" err="1">
                <a:solidFill>
                  <a:srgbClr val="002060"/>
                </a:solidFill>
                <a:latin typeface="Times New Roman" panose="02020603050405020304" charset="0"/>
                <a:ea typeface="微软雅黑" panose="020B0503020204020204" pitchFamily="34" charset="-122"/>
                <a:cs typeface="Times New Roman" panose="02020603050405020304" charset="0"/>
              </a:rPr>
              <a:t>Спасибо</a:t>
            </a:r>
            <a:endParaRPr sz="8800" b="1" dirty="0">
              <a:solidFill>
                <a:srgbClr val="002060"/>
              </a:solidFill>
              <a:latin typeface="Times New Roman" panose="02020603050405020304" charset="0"/>
              <a:ea typeface="微软雅黑" panose="020B0503020204020204" pitchFamily="34" charset="-122"/>
              <a:cs typeface="Times New Roman" panose="02020603050405020304" charset="0"/>
            </a:endParaRPr>
          </a:p>
          <a:p>
            <a:pPr algn="ctr"/>
            <a:r>
              <a:rPr sz="8800" b="1" dirty="0" err="1">
                <a:solidFill>
                  <a:srgbClr val="002060"/>
                </a:solidFill>
                <a:latin typeface="Times New Roman" panose="02020603050405020304" charset="0"/>
                <a:ea typeface="微软雅黑" panose="020B0503020204020204" pitchFamily="34" charset="-122"/>
                <a:cs typeface="Times New Roman" panose="02020603050405020304" charset="0"/>
              </a:rPr>
              <a:t>за</a:t>
            </a:r>
            <a:r>
              <a:rPr sz="8800" b="1" dirty="0">
                <a:solidFill>
                  <a:srgbClr val="002060"/>
                </a:solidFill>
                <a:latin typeface="Times New Roman" panose="02020603050405020304" charset="0"/>
                <a:ea typeface="微软雅黑" panose="020B0503020204020204" pitchFamily="34" charset="-122"/>
                <a:cs typeface="Times New Roman" panose="02020603050405020304" charset="0"/>
              </a:rPr>
              <a:t> </a:t>
            </a:r>
            <a:r>
              <a:rPr sz="8800" b="1" dirty="0" err="1">
                <a:solidFill>
                  <a:srgbClr val="002060"/>
                </a:solidFill>
                <a:latin typeface="Times New Roman" panose="02020603050405020304" charset="0"/>
                <a:ea typeface="微软雅黑" panose="020B0503020204020204" pitchFamily="34" charset="-122"/>
                <a:cs typeface="Times New Roman" panose="02020603050405020304" charset="0"/>
              </a:rPr>
              <a:t>внимание</a:t>
            </a:r>
            <a:r>
              <a:rPr sz="8800" b="1" dirty="0">
                <a:solidFill>
                  <a:srgbClr val="002060"/>
                </a:solidFill>
                <a:latin typeface="Times New Roman" panose="02020603050405020304" charset="0"/>
                <a:ea typeface="微软雅黑" panose="020B0503020204020204" pitchFamily="34" charset="-122"/>
                <a:cs typeface="Times New Roman" panose="0202060305040502030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b="7941"/>
          <a:stretch>
            <a:fillRect/>
          </a:stretch>
        </p:blipFill>
        <p:spPr>
          <a:xfrm>
            <a:off x="0" y="1"/>
            <a:ext cx="12192000" cy="68580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5" y="195580"/>
            <a:ext cx="2788920" cy="1534160"/>
          </a:xfrm>
          <a:prstGeom prst="rect">
            <a:avLst/>
          </a:prstGeom>
        </p:spPr>
      </p:pic>
      <p:pic>
        <p:nvPicPr>
          <p:cNvPr id="9" name="图片 8"/>
          <p:cNvPicPr>
            <a:picLocks noChangeAspect="1"/>
          </p:cNvPicPr>
          <p:nvPr/>
        </p:nvPicPr>
        <p:blipFill>
          <a:blip r:embed="rId4"/>
          <a:stretch>
            <a:fillRect/>
          </a:stretch>
        </p:blipFill>
        <p:spPr>
          <a:xfrm>
            <a:off x="2710725" y="1029272"/>
            <a:ext cx="896550" cy="497933"/>
          </a:xfrm>
          <a:prstGeom prst="rect">
            <a:avLst/>
          </a:prstGeom>
        </p:spPr>
      </p:pic>
      <p:pic>
        <p:nvPicPr>
          <p:cNvPr id="13" name="图片 12"/>
          <p:cNvPicPr>
            <a:picLocks noChangeAspect="1"/>
          </p:cNvPicPr>
          <p:nvPr/>
        </p:nvPicPr>
        <p:blipFill>
          <a:blip r:embed="rId4"/>
          <a:stretch>
            <a:fillRect/>
          </a:stretch>
        </p:blipFill>
        <p:spPr>
          <a:xfrm>
            <a:off x="3218725" y="853272"/>
            <a:ext cx="896550" cy="497933"/>
          </a:xfrm>
          <a:prstGeom prst="rect">
            <a:avLst/>
          </a:prstGeom>
        </p:spPr>
      </p:pic>
      <p:sp>
        <p:nvSpPr>
          <p:cNvPr id="8" name="文本框 7"/>
          <p:cNvSpPr txBox="1"/>
          <p:nvPr/>
        </p:nvSpPr>
        <p:spPr>
          <a:xfrm>
            <a:off x="4301490" y="749300"/>
            <a:ext cx="5943600" cy="706755"/>
          </a:xfrm>
          <a:prstGeom prst="rect">
            <a:avLst/>
          </a:prstGeom>
          <a:noFill/>
        </p:spPr>
        <p:txBody>
          <a:bodyPr wrap="square" rtlCol="0">
            <a:spAutoFit/>
          </a:bodyPr>
          <a:lstStyle/>
          <a:p>
            <a:r>
              <a:rPr lang="ru-RU" altLang="zh-CN" sz="4000" b="1" dirty="0">
                <a:solidFill>
                  <a:srgbClr val="B90006"/>
                </a:solidFill>
                <a:latin typeface="Times New Roman" panose="02020603050405020304" charset="0"/>
                <a:ea typeface="微软雅黑" panose="020B0503020204020204" pitchFamily="34" charset="-122"/>
                <a:cs typeface="Times New Roman" panose="02020603050405020304" charset="0"/>
              </a:rPr>
              <a:t>Цель и задачи работы:</a:t>
            </a:r>
          </a:p>
        </p:txBody>
      </p:sp>
      <p:sp>
        <p:nvSpPr>
          <p:cNvPr id="23" name="文本框 22"/>
          <p:cNvSpPr txBox="1"/>
          <p:nvPr/>
        </p:nvSpPr>
        <p:spPr>
          <a:xfrm>
            <a:off x="1033047" y="2133560"/>
            <a:ext cx="10645091" cy="2929969"/>
          </a:xfrm>
          <a:prstGeom prst="rect">
            <a:avLst/>
          </a:prstGeom>
          <a:noFill/>
        </p:spPr>
        <p:txBody>
          <a:bodyPr wrap="square" rtlCol="0">
            <a:spAutoFit/>
          </a:bodyPr>
          <a:lstStyle/>
          <a:p>
            <a:pPr algn="just">
              <a:lnSpc>
                <a:spcPct val="107000"/>
              </a:lnSpc>
              <a:spcAft>
                <a:spcPts val="800"/>
              </a:spcAft>
            </a:pPr>
            <a:r>
              <a:rPr lang="ru-RU" sz="2800" b="1" kern="100" dirty="0">
                <a:solidFill>
                  <a:srgbClr val="C00000"/>
                </a:solidFill>
                <a:latin typeface="Times New Roman" panose="02020603050405020304" charset="0"/>
                <a:ea typeface="宋体" panose="02010600030101010101" pitchFamily="2" charset="-122"/>
                <a:cs typeface="Times New Roman" panose="02020603050405020304" charset="0"/>
              </a:rPr>
              <a:t>Цель доклада – провести теоретический анализ аэродинамических характеристик крыльев различной формы. </a:t>
            </a:r>
            <a:endParaRPr lang="ru-RU" sz="2800" b="1" kern="100" dirty="0">
              <a:solidFill>
                <a:srgbClr val="C00000"/>
              </a:solidFill>
              <a:latin typeface="Times New Roman" panose="02020603050405020304" charset="0"/>
              <a:ea typeface="Times New Roman" panose="02020603050405020304" charset="0"/>
              <a:cs typeface="Times New Roman" panose="02020603050405020304" charset="0"/>
            </a:endParaRPr>
          </a:p>
          <a:p>
            <a:pPr algn="just">
              <a:lnSpc>
                <a:spcPct val="107000"/>
              </a:lnSpc>
              <a:spcAft>
                <a:spcPts val="800"/>
              </a:spcAft>
            </a:pPr>
            <a:r>
              <a:rPr lang="ru-RU" sz="2800" b="1" kern="100" dirty="0">
                <a:solidFill>
                  <a:srgbClr val="C00000"/>
                </a:solidFill>
                <a:latin typeface="Times New Roman" panose="02020603050405020304" charset="0"/>
                <a:ea typeface="宋体" panose="02010600030101010101" pitchFamily="2" charset="-122"/>
                <a:cs typeface="Times New Roman" panose="02020603050405020304" charset="0"/>
              </a:rPr>
              <a:t>Основной задачей является сравнение аэродинамических характеристик самолётных крыльев различных форм с тем, чтобы в дальнейшем, используя инновации в конструкции крыла, добиться создания новых форм крыла.</a:t>
            </a:r>
            <a:endParaRPr lang="ru-RU" sz="2800" b="1" kern="100" dirty="0">
              <a:solidFill>
                <a:srgbClr val="C00000"/>
              </a:solidFill>
              <a:latin typeface="Times New Roman" panose="02020603050405020304" charset="0"/>
              <a:ea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b="7941"/>
          <a:stretch>
            <a:fillRect/>
          </a:stretch>
        </p:blipFill>
        <p:spPr>
          <a:xfrm>
            <a:off x="0" y="1"/>
            <a:ext cx="12192000" cy="68580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90" y="175260"/>
            <a:ext cx="2788920" cy="1534160"/>
          </a:xfrm>
          <a:prstGeom prst="rect">
            <a:avLst/>
          </a:prstGeom>
        </p:spPr>
      </p:pic>
      <p:pic>
        <p:nvPicPr>
          <p:cNvPr id="9" name="图片 8"/>
          <p:cNvPicPr>
            <a:picLocks noChangeAspect="1"/>
          </p:cNvPicPr>
          <p:nvPr/>
        </p:nvPicPr>
        <p:blipFill>
          <a:blip r:embed="rId4"/>
          <a:stretch>
            <a:fillRect/>
          </a:stretch>
        </p:blipFill>
        <p:spPr>
          <a:xfrm>
            <a:off x="2700565" y="1062587"/>
            <a:ext cx="896550" cy="497933"/>
          </a:xfrm>
          <a:prstGeom prst="rect">
            <a:avLst/>
          </a:prstGeom>
        </p:spPr>
      </p:pic>
      <p:pic>
        <p:nvPicPr>
          <p:cNvPr id="13" name="图片 12"/>
          <p:cNvPicPr>
            <a:picLocks noChangeAspect="1"/>
          </p:cNvPicPr>
          <p:nvPr/>
        </p:nvPicPr>
        <p:blipFill>
          <a:blip r:embed="rId4"/>
          <a:stretch>
            <a:fillRect/>
          </a:stretch>
        </p:blipFill>
        <p:spPr>
          <a:xfrm>
            <a:off x="3218725" y="853272"/>
            <a:ext cx="896550" cy="497933"/>
          </a:xfrm>
          <a:prstGeom prst="rect">
            <a:avLst/>
          </a:prstGeom>
        </p:spPr>
      </p:pic>
      <p:sp>
        <p:nvSpPr>
          <p:cNvPr id="24" name="文本框 23"/>
          <p:cNvSpPr txBox="1"/>
          <p:nvPr/>
        </p:nvSpPr>
        <p:spPr>
          <a:xfrm>
            <a:off x="4511040" y="853440"/>
            <a:ext cx="5534025" cy="706755"/>
          </a:xfrm>
          <a:prstGeom prst="rect">
            <a:avLst/>
          </a:prstGeom>
          <a:noFill/>
        </p:spPr>
        <p:txBody>
          <a:bodyPr wrap="square" rtlCol="0">
            <a:spAutoFit/>
          </a:bodyPr>
          <a:lstStyle/>
          <a:p>
            <a:r>
              <a:rPr lang="ru-RU" altLang="zh-CN" sz="4000" b="1" dirty="0">
                <a:solidFill>
                  <a:srgbClr val="B90006"/>
                </a:solidFill>
                <a:latin typeface="Times New Roman" panose="02020603050405020304" charset="0"/>
                <a:ea typeface="微软雅黑" panose="020B0503020204020204" pitchFamily="34" charset="-122"/>
                <a:cs typeface="Times New Roman" panose="02020603050405020304" charset="0"/>
              </a:rPr>
              <a:t>Методы исследования:</a:t>
            </a:r>
          </a:p>
        </p:txBody>
      </p:sp>
      <p:sp>
        <p:nvSpPr>
          <p:cNvPr id="25" name="文本框 24"/>
          <p:cNvSpPr txBox="1"/>
          <p:nvPr/>
        </p:nvSpPr>
        <p:spPr>
          <a:xfrm>
            <a:off x="871537" y="2241418"/>
            <a:ext cx="10893743" cy="2498725"/>
          </a:xfrm>
          <a:prstGeom prst="rect">
            <a:avLst/>
          </a:prstGeom>
          <a:noFill/>
        </p:spPr>
        <p:txBody>
          <a:bodyPr wrap="square" rtlCol="0">
            <a:spAutoFit/>
          </a:bodyPr>
          <a:lstStyle/>
          <a:p>
            <a:pPr algn="just">
              <a:lnSpc>
                <a:spcPct val="107000"/>
              </a:lnSpc>
              <a:spcAft>
                <a:spcPts val="800"/>
              </a:spcAft>
            </a:pPr>
            <a:r>
              <a:rPr lang="ru-RU" sz="2800" b="1" kern="100" dirty="0">
                <a:solidFill>
                  <a:srgbClr val="C00000"/>
                </a:solidFill>
                <a:latin typeface="Times New Roman" panose="02020603050405020304" charset="0"/>
                <a:ea typeface="宋体" panose="02010600030101010101" pitchFamily="2" charset="-122"/>
                <a:cs typeface="Arial" panose="020B0604020202020204" pitchFamily="34" charset="0"/>
              </a:rPr>
              <a:t>В нашей работе мы предполагаем использовать картографическое программное обеспечение </a:t>
            </a:r>
            <a:r>
              <a:rPr lang="en-US" sz="2800" b="1" i="1" kern="100" dirty="0" err="1">
                <a:solidFill>
                  <a:srgbClr val="C00000"/>
                </a:solidFill>
                <a:latin typeface="Times New Roman" panose="02020603050405020304" charset="0"/>
                <a:ea typeface="Times New Roman" panose="02020603050405020304" charset="0"/>
                <a:cs typeface="Arial" panose="020B0604020202020204" pitchFamily="34" charset="0"/>
              </a:rPr>
              <a:t>Solidworks</a:t>
            </a:r>
            <a:r>
              <a:rPr lang="ru-RU" sz="2800" b="1" kern="100" dirty="0">
                <a:solidFill>
                  <a:srgbClr val="C00000"/>
                </a:solidFill>
                <a:latin typeface="Times New Roman" panose="02020603050405020304" charset="0"/>
                <a:ea typeface="宋体" panose="02010600030101010101" pitchFamily="2" charset="-122"/>
                <a:cs typeface="Arial" panose="020B0604020202020204" pitchFamily="34" charset="0"/>
              </a:rPr>
              <a:t>.</a:t>
            </a:r>
          </a:p>
          <a:p>
            <a:pPr algn="just">
              <a:lnSpc>
                <a:spcPct val="107000"/>
              </a:lnSpc>
              <a:spcAft>
                <a:spcPts val="800"/>
              </a:spcAft>
            </a:pPr>
            <a:r>
              <a:rPr lang="ru-RU" sz="2800" b="1" kern="100" dirty="0">
                <a:solidFill>
                  <a:srgbClr val="C00000"/>
                </a:solidFill>
                <a:latin typeface="Times New Roman" panose="02020603050405020304" charset="0"/>
                <a:ea typeface="宋体" panose="02010600030101010101" pitchFamily="2" charset="-122"/>
                <a:cs typeface="Arial" panose="020B0604020202020204" pitchFamily="34" charset="0"/>
              </a:rPr>
              <a:t>Изучив соответствующую литературу и проанализировав полученную информацию, мы надеемся создать собственную инновационную форму крыла.</a:t>
            </a:r>
            <a:endParaRPr lang="ru-RU" sz="2800" b="1" kern="100" dirty="0">
              <a:solidFill>
                <a:srgbClr val="C00000"/>
              </a:solidFill>
              <a:latin typeface="Calibri" panose="020F0502020204030204" pitchFamily="34" charset="0"/>
              <a:ea typeface="Times New Roman" panose="0202060305040502030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7941"/>
          <a:stretch>
            <a:fillRect/>
          </a:stretch>
        </p:blipFill>
        <p:spPr>
          <a:xfrm>
            <a:off x="0" y="1"/>
            <a:ext cx="12192000" cy="685800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8570" y="4314190"/>
            <a:ext cx="4260215" cy="2343150"/>
          </a:xfrm>
          <a:prstGeom prst="rect">
            <a:avLst/>
          </a:prstGeom>
        </p:spPr>
      </p:pic>
      <p:sp>
        <p:nvSpPr>
          <p:cNvPr id="10" name="文本框 9"/>
          <p:cNvSpPr txBox="1"/>
          <p:nvPr/>
        </p:nvSpPr>
        <p:spPr>
          <a:xfrm>
            <a:off x="1443990" y="2810510"/>
            <a:ext cx="9053195" cy="1106805"/>
          </a:xfrm>
          <a:prstGeom prst="rect">
            <a:avLst/>
          </a:prstGeom>
          <a:noFill/>
        </p:spPr>
        <p:txBody>
          <a:bodyPr wrap="square" rtlCol="0">
            <a:spAutoFit/>
          </a:bodyPr>
          <a:lstStyle/>
          <a:p>
            <a:r>
              <a:rPr lang="zh-CN" altLang="en-US" sz="6000" b="1" dirty="0">
                <a:solidFill>
                  <a:srgbClr val="EFEBE8"/>
                </a:solidFill>
                <a:latin typeface="Times New Roman" panose="02020603050405020304" charset="0"/>
                <a:ea typeface="微软雅黑" panose="020B0503020204020204" pitchFamily="34" charset="-122"/>
                <a:cs typeface="Times New Roman" panose="02020603050405020304" charset="0"/>
              </a:rPr>
              <a:t> </a:t>
            </a:r>
            <a:r>
              <a:rPr lang="ru-RU" altLang="zh-CN" sz="6600" b="1" dirty="0">
                <a:solidFill>
                  <a:srgbClr val="002060"/>
                </a:solidFill>
                <a:latin typeface="Times New Roman" panose="02020603050405020304" charset="0"/>
                <a:ea typeface="微软雅黑" panose="020B0503020204020204" pitchFamily="34" charset="-122"/>
                <a:cs typeface="Times New Roman" panose="02020603050405020304" charset="0"/>
              </a:rPr>
              <a:t>Какова форма крыла?</a:t>
            </a:r>
          </a:p>
        </p:txBody>
      </p:sp>
      <p:pic>
        <p:nvPicPr>
          <p:cNvPr id="18" name="图片 17"/>
          <p:cNvPicPr>
            <a:picLocks noChangeAspect="1"/>
          </p:cNvPicPr>
          <p:nvPr/>
        </p:nvPicPr>
        <p:blipFill>
          <a:blip r:embed="rId5"/>
          <a:stretch>
            <a:fillRect/>
          </a:stretch>
        </p:blipFill>
        <p:spPr>
          <a:xfrm>
            <a:off x="184699" y="104399"/>
            <a:ext cx="3977665" cy="2209147"/>
          </a:xfrm>
          <a:prstGeom prst="rect">
            <a:avLst/>
          </a:prstGeom>
        </p:spPr>
      </p:pic>
      <p:sp>
        <p:nvSpPr>
          <p:cNvPr id="5" name="文本框 4"/>
          <p:cNvSpPr txBox="1"/>
          <p:nvPr/>
        </p:nvSpPr>
        <p:spPr>
          <a:xfrm>
            <a:off x="498280" y="655363"/>
            <a:ext cx="3663724" cy="1106805"/>
          </a:xfrm>
          <a:prstGeom prst="rect">
            <a:avLst/>
          </a:prstGeom>
          <a:noFill/>
        </p:spPr>
        <p:txBody>
          <a:bodyPr wrap="square" rtlCol="0">
            <a:spAutoFit/>
          </a:bodyPr>
          <a:lstStyle/>
          <a:p>
            <a:r>
              <a:rPr lang="ru-RU" altLang="en-US" sz="6600" b="1">
                <a:solidFill>
                  <a:srgbClr val="B90006"/>
                </a:solidFill>
                <a:latin typeface="微软雅黑" panose="020B0503020204020204" pitchFamily="34" charset="-122"/>
                <a:ea typeface="微软雅黑" panose="020B0503020204020204" pitchFamily="34" charset="-122"/>
              </a:rPr>
              <a:t>Часть </a:t>
            </a:r>
            <a:r>
              <a:rPr lang="en-US" altLang="zh-CN" sz="6600" b="1">
                <a:solidFill>
                  <a:srgbClr val="B90006"/>
                </a:solidFill>
                <a:latin typeface="微软雅黑" panose="020B0503020204020204" pitchFamily="34" charset="-122"/>
                <a:ea typeface="微软雅黑" panose="020B0503020204020204" pitchFamily="34" charset="-122"/>
              </a:rPr>
              <a:t>1</a:t>
            </a:r>
            <a:endParaRPr lang="zh-CN" altLang="en-US" sz="6600" b="1">
              <a:solidFill>
                <a:srgbClr val="B9000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10251"/>
            <a:ext cx="8792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08025" y="110490"/>
            <a:ext cx="7599045" cy="583565"/>
          </a:xfrm>
          <a:prstGeom prst="rect">
            <a:avLst/>
          </a:prstGeom>
          <a:noFill/>
        </p:spPr>
        <p:txBody>
          <a:bodyPr wrap="square" rtlCol="0">
            <a:spAutoFit/>
          </a:bodyPr>
          <a:lstStyle/>
          <a:p>
            <a:r>
              <a:rPr lang="ru-RU"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П</a:t>
            </a:r>
            <a:r>
              <a:rPr sz="3200" b="1"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роектирование</a:t>
            </a:r>
            <a:r>
              <a:rPr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3200" b="1"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компонентов</a:t>
            </a:r>
            <a:r>
              <a:rPr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3200" b="1"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крыла</a:t>
            </a:r>
            <a:r>
              <a:rPr lang="zh-CN"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t>
            </a:r>
          </a:p>
        </p:txBody>
      </p:sp>
      <p:sp>
        <p:nvSpPr>
          <p:cNvPr id="6" name="矩形 5"/>
          <p:cNvSpPr/>
          <p:nvPr/>
        </p:nvSpPr>
        <p:spPr>
          <a:xfrm>
            <a:off x="149289" y="110251"/>
            <a:ext cx="46617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10"/>
          <p:cNvSpPr/>
          <p:nvPr/>
        </p:nvSpPr>
        <p:spPr>
          <a:xfrm>
            <a:off x="0" y="1159510"/>
            <a:ext cx="6039485" cy="4917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0" name="Group 21"/>
          <p:cNvGrpSpPr/>
          <p:nvPr/>
        </p:nvGrpSpPr>
        <p:grpSpPr bwMode="auto">
          <a:xfrm>
            <a:off x="-210" y="6211522"/>
            <a:ext cx="12197289" cy="86761"/>
            <a:chOff x="-9181" y="4427434"/>
            <a:chExt cx="12201179" cy="88411"/>
          </a:xfrm>
        </p:grpSpPr>
        <p:sp>
          <p:nvSpPr>
            <p:cNvPr id="11" name="Rectangle 3"/>
            <p:cNvSpPr/>
            <p:nvPr/>
          </p:nvSpPr>
          <p:spPr>
            <a:xfrm flipV="1">
              <a:off x="-9181" y="4429591"/>
              <a:ext cx="2391973" cy="86254"/>
            </a:xfrm>
            <a:prstGeom prst="rect">
              <a:avLst/>
            </a:prstGeom>
            <a:solidFill>
              <a:srgbClr val="0087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2" name="Rectangle 17"/>
            <p:cNvSpPr/>
            <p:nvPr/>
          </p:nvSpPr>
          <p:spPr>
            <a:xfrm flipV="1">
              <a:off x="2382792" y="4429591"/>
              <a:ext cx="2389857" cy="862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3" name="Rectangle 18"/>
            <p:cNvSpPr/>
            <p:nvPr/>
          </p:nvSpPr>
          <p:spPr>
            <a:xfrm flipV="1">
              <a:off x="4772649" y="4429591"/>
              <a:ext cx="2391973" cy="862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4" name="Rectangle 19"/>
            <p:cNvSpPr/>
            <p:nvPr/>
          </p:nvSpPr>
          <p:spPr>
            <a:xfrm flipV="1">
              <a:off x="7162504" y="4429591"/>
              <a:ext cx="2389857" cy="86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5" name="Rectangle 20"/>
            <p:cNvSpPr/>
            <p:nvPr/>
          </p:nvSpPr>
          <p:spPr>
            <a:xfrm flipV="1">
              <a:off x="9552361" y="4427434"/>
              <a:ext cx="2639637" cy="88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16" name="Title 1"/>
          <p:cNvSpPr txBox="1"/>
          <p:nvPr/>
        </p:nvSpPr>
        <p:spPr>
          <a:xfrm>
            <a:off x="615315" y="1551305"/>
            <a:ext cx="4994910" cy="4323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Плоская</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форма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относится</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к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проектируемой</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форме</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в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горизонтальной</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плоскости</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Аэродинамические</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характеристики</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напрямую</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влияют</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на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процесс</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полёта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p>
          <a:p>
            <a:pPr algn="just"/>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В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авиастроении</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особенно</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важн</a:t>
            </a:r>
            <a:r>
              <a:rPr lang="ru-RU"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ым</a:t>
            </a:r>
            <a:r>
              <a:rPr lang="ru-RU"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этапом</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работ</a:t>
            </a:r>
            <a:r>
              <a:rPr lang="ru-RU"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ы</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является</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проектирование</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компонентов</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крыла.Точное</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описание</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формы</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требует</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нескольких</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важных</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параметров</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геометрии</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плоскости</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p>
        </p:txBody>
      </p:sp>
      <p:pic>
        <p:nvPicPr>
          <p:cNvPr id="2" name="图片 1" descr="B4C{[M[G`V7)CI$@MVW`P}D_mh1617069098111_edit_4601"/>
          <p:cNvPicPr>
            <a:picLocks noChangeAspect="1"/>
          </p:cNvPicPr>
          <p:nvPr/>
        </p:nvPicPr>
        <p:blipFill>
          <a:blip r:embed="rId2"/>
          <a:stretch>
            <a:fillRect/>
          </a:stretch>
        </p:blipFill>
        <p:spPr>
          <a:xfrm>
            <a:off x="6129020" y="1551305"/>
            <a:ext cx="5963285" cy="39052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10251"/>
            <a:ext cx="8792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72"/>
          <p:cNvSpPr/>
          <p:nvPr/>
        </p:nvSpPr>
        <p:spPr>
          <a:xfrm>
            <a:off x="495935" y="1546860"/>
            <a:ext cx="1560195" cy="1457960"/>
          </a:xfrm>
          <a:custGeom>
            <a:avLst/>
            <a:gdLst>
              <a:gd name="connsiteX0" fmla="*/ 0 w 2793352"/>
              <a:gd name="connsiteY0" fmla="*/ 1396676 h 2793352"/>
              <a:gd name="connsiteX1" fmla="*/ 1396676 w 2793352"/>
              <a:gd name="connsiteY1" fmla="*/ 0 h 2793352"/>
              <a:gd name="connsiteX2" fmla="*/ 2793352 w 2793352"/>
              <a:gd name="connsiteY2" fmla="*/ 1396676 h 2793352"/>
              <a:gd name="connsiteX3" fmla="*/ 1396676 w 2793352"/>
              <a:gd name="connsiteY3" fmla="*/ 2793352 h 2793352"/>
              <a:gd name="connsiteX4" fmla="*/ 0 w 2793352"/>
              <a:gd name="connsiteY4" fmla="*/ 1396676 h 279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352" h="2793352">
                <a:moveTo>
                  <a:pt x="0" y="1396676"/>
                </a:moveTo>
                <a:cubicBezTo>
                  <a:pt x="0" y="625313"/>
                  <a:pt x="625313" y="0"/>
                  <a:pt x="1396676" y="0"/>
                </a:cubicBezTo>
                <a:cubicBezTo>
                  <a:pt x="2168039" y="0"/>
                  <a:pt x="2793352" y="625313"/>
                  <a:pt x="2793352" y="1396676"/>
                </a:cubicBezTo>
                <a:cubicBezTo>
                  <a:pt x="2793352" y="2168039"/>
                  <a:pt x="2168039" y="2793352"/>
                  <a:pt x="1396676" y="2793352"/>
                </a:cubicBezTo>
                <a:cubicBezTo>
                  <a:pt x="625313" y="2793352"/>
                  <a:pt x="0" y="2168039"/>
                  <a:pt x="0" y="1396676"/>
                </a:cubicBezTo>
                <a:close/>
              </a:path>
            </a:pathLst>
          </a:custGeom>
          <a:solidFill>
            <a:srgbClr val="0096C9"/>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13429" tIns="213429" rIns="213429" bIns="213429" numCol="1" spcCol="1270" anchor="ctr" anchorCtr="0">
            <a:noAutofit/>
          </a:bodyPr>
          <a:lstStyle/>
          <a:p>
            <a:pPr algn="ctr" defTabSz="311150">
              <a:lnSpc>
                <a:spcPct val="90000"/>
              </a:lnSpc>
              <a:spcBef>
                <a:spcPct val="0"/>
              </a:spcBef>
              <a:spcAft>
                <a:spcPct val="35000"/>
              </a:spcAft>
            </a:pPr>
            <a:r>
              <a:rPr lang="zh-CN" sz="2400" b="1" dirty="0">
                <a:solidFill>
                  <a:schemeClr val="bg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Размах крыла:</a:t>
            </a:r>
          </a:p>
        </p:txBody>
      </p:sp>
      <p:sp>
        <p:nvSpPr>
          <p:cNvPr id="13" name="Freeform 74"/>
          <p:cNvSpPr/>
          <p:nvPr/>
        </p:nvSpPr>
        <p:spPr>
          <a:xfrm>
            <a:off x="495935" y="4078605"/>
            <a:ext cx="1560830" cy="1441450"/>
          </a:xfrm>
          <a:custGeom>
            <a:avLst/>
            <a:gdLst>
              <a:gd name="connsiteX0" fmla="*/ 0 w 2793352"/>
              <a:gd name="connsiteY0" fmla="*/ 1396676 h 2793352"/>
              <a:gd name="connsiteX1" fmla="*/ 1396676 w 2793352"/>
              <a:gd name="connsiteY1" fmla="*/ 0 h 2793352"/>
              <a:gd name="connsiteX2" fmla="*/ 2793352 w 2793352"/>
              <a:gd name="connsiteY2" fmla="*/ 1396676 h 2793352"/>
              <a:gd name="connsiteX3" fmla="*/ 1396676 w 2793352"/>
              <a:gd name="connsiteY3" fmla="*/ 2793352 h 2793352"/>
              <a:gd name="connsiteX4" fmla="*/ 0 w 2793352"/>
              <a:gd name="connsiteY4" fmla="*/ 1396676 h 279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352" h="2793352">
                <a:moveTo>
                  <a:pt x="0" y="1396676"/>
                </a:moveTo>
                <a:cubicBezTo>
                  <a:pt x="0" y="625313"/>
                  <a:pt x="625313" y="0"/>
                  <a:pt x="1396676" y="0"/>
                </a:cubicBezTo>
                <a:cubicBezTo>
                  <a:pt x="2168039" y="0"/>
                  <a:pt x="2793352" y="625313"/>
                  <a:pt x="2793352" y="1396676"/>
                </a:cubicBezTo>
                <a:cubicBezTo>
                  <a:pt x="2793352" y="2168039"/>
                  <a:pt x="2168039" y="2793352"/>
                  <a:pt x="1396676" y="2793352"/>
                </a:cubicBezTo>
                <a:cubicBezTo>
                  <a:pt x="625313" y="2793352"/>
                  <a:pt x="0" y="2168039"/>
                  <a:pt x="0" y="1396676"/>
                </a:cubicBezTo>
                <a:close/>
              </a:path>
            </a:pathLst>
          </a:custGeom>
          <a:solidFill>
            <a:srgbClr val="B90006"/>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13429" tIns="213429" rIns="213429" bIns="213429" numCol="1" spcCol="1270" anchor="ctr" anchorCtr="0">
            <a:noAutofit/>
          </a:bodyPr>
          <a:lstStyle/>
          <a:p>
            <a:pPr algn="ctr" defTabSz="311150">
              <a:lnSpc>
                <a:spcPct val="90000"/>
              </a:lnSpc>
              <a:spcBef>
                <a:spcPct val="0"/>
              </a:spcBef>
              <a:spcAft>
                <a:spcPct val="35000"/>
              </a:spcAft>
            </a:pPr>
            <a:r>
              <a:rPr lang="zh-CN" sz="2400" b="1" dirty="0">
                <a:solidFill>
                  <a:schemeClr val="bg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Хорда крыла:</a:t>
            </a:r>
          </a:p>
        </p:txBody>
      </p:sp>
      <p:sp>
        <p:nvSpPr>
          <p:cNvPr id="15" name="TextBox 86"/>
          <p:cNvSpPr txBox="1"/>
          <p:nvPr/>
        </p:nvSpPr>
        <p:spPr>
          <a:xfrm>
            <a:off x="2610485" y="1611630"/>
            <a:ext cx="5454650" cy="1329055"/>
          </a:xfrm>
          <a:prstGeom prst="rect">
            <a:avLst/>
          </a:prstGeom>
          <a:noFill/>
        </p:spPr>
        <p:txBody>
          <a:bodyPr wrap="square" lIns="0" tIns="0" rIns="0" bIns="0" rtlCol="0">
            <a:spAutoFit/>
          </a:bodyPr>
          <a:lstStyle/>
          <a:p>
            <a:pPr algn="just" defTabSz="1216660">
              <a:lnSpc>
                <a:spcPct val="120000"/>
              </a:lnSpc>
              <a:spcBef>
                <a:spcPct val="20000"/>
              </a:spcBef>
            </a:pPr>
            <a:r>
              <a:rPr lang="ru-RU" sz="24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Р</a:t>
            </a:r>
            <a:r>
              <a:rPr sz="24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азмах крыла относится к длине между левым и правым концами крыла, обычно выражаемой </a:t>
            </a:r>
            <a:r>
              <a:rPr lang="en-US" sz="2400" b="1" i="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l</a:t>
            </a:r>
            <a:r>
              <a:rPr sz="24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p>
        </p:txBody>
      </p:sp>
      <p:sp>
        <p:nvSpPr>
          <p:cNvPr id="48" name="文本框 47"/>
          <p:cNvSpPr txBox="1"/>
          <p:nvPr/>
        </p:nvSpPr>
        <p:spPr>
          <a:xfrm>
            <a:off x="726440" y="107315"/>
            <a:ext cx="7052945" cy="583565"/>
          </a:xfrm>
          <a:prstGeom prst="rect">
            <a:avLst/>
          </a:prstGeom>
          <a:noFill/>
        </p:spPr>
        <p:txBody>
          <a:bodyPr wrap="square" rtlCol="0">
            <a:spAutoFit/>
          </a:bodyPr>
          <a:lstStyle/>
          <a:p>
            <a:r>
              <a:rPr lang="ru-RU"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Г</a:t>
            </a:r>
            <a:r>
              <a:rPr sz="3200" b="1"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еометрические</a:t>
            </a:r>
            <a:r>
              <a:rPr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3200" b="1"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параметры</a:t>
            </a:r>
            <a:r>
              <a:rPr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3200" b="1"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крыла</a:t>
            </a:r>
            <a:r>
              <a:rPr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t>
            </a:r>
          </a:p>
        </p:txBody>
      </p:sp>
      <p:sp>
        <p:nvSpPr>
          <p:cNvPr id="52" name="矩形 51"/>
          <p:cNvSpPr/>
          <p:nvPr/>
        </p:nvSpPr>
        <p:spPr>
          <a:xfrm>
            <a:off x="149289" y="110251"/>
            <a:ext cx="46617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545715" y="3886200"/>
            <a:ext cx="6076950" cy="1938020"/>
          </a:xfrm>
          <a:prstGeom prst="rect">
            <a:avLst/>
          </a:prstGeom>
          <a:noFill/>
        </p:spPr>
        <p:txBody>
          <a:bodyPr wrap="square" rtlCol="0">
            <a:spAutoFit/>
          </a:bodyPr>
          <a:lstStyle/>
          <a:p>
            <a:pPr algn="just"/>
            <a:r>
              <a:rPr lang="ru-RU"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Х</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орда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крыла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относится</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к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длине</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хорды</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крыла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вдоль</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направления</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фюзеляжа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Длина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корневой</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хорды</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крыла</a:t>
            </a:r>
            <a:r>
              <a:rPr lang="ru-RU"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 </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b</a:t>
            </a:r>
            <a:r>
              <a:rPr sz="2400" baseline="-25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0</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t>
            </a:r>
            <a:r>
              <a:rPr lang="ru-RU"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длина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кончика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хорды</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крыла</a:t>
            </a:r>
            <a:r>
              <a:rPr lang="ru-RU"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 </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b</a:t>
            </a:r>
            <a:r>
              <a:rPr sz="2400" baseline="-25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1</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,средняя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геометрическая</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длина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хорды</a:t>
            </a:r>
            <a:r>
              <a:rPr lang="ru-RU"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b</a:t>
            </a:r>
            <a:r>
              <a:rPr sz="2400" baseline="-250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pj</a:t>
            </a:r>
            <a:r>
              <a:rPr sz="2400" baseline="-25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t>
            </a:r>
          </a:p>
        </p:txBody>
      </p:sp>
      <p:pic>
        <p:nvPicPr>
          <p:cNvPr id="4" name="图片 3" descr="TK571H5S)D25Z@FZ8{@N5@I"/>
          <p:cNvPicPr>
            <a:picLocks noChangeAspect="1"/>
          </p:cNvPicPr>
          <p:nvPr/>
        </p:nvPicPr>
        <p:blipFill>
          <a:blip r:embed="rId2"/>
          <a:stretch>
            <a:fillRect/>
          </a:stretch>
        </p:blipFill>
        <p:spPr>
          <a:xfrm>
            <a:off x="8723630" y="4260215"/>
            <a:ext cx="3110230" cy="1745615"/>
          </a:xfrm>
          <a:prstGeom prst="rect">
            <a:avLst/>
          </a:prstGeom>
        </p:spPr>
      </p:pic>
      <p:pic>
        <p:nvPicPr>
          <p:cNvPr id="16" name="图片 15" descr="J$H{SX`@@$72X1ZZ(HI%2UL"/>
          <p:cNvPicPr>
            <a:picLocks noChangeAspect="1"/>
          </p:cNvPicPr>
          <p:nvPr/>
        </p:nvPicPr>
        <p:blipFill>
          <a:blip r:embed="rId3"/>
          <a:stretch>
            <a:fillRect/>
          </a:stretch>
        </p:blipFill>
        <p:spPr>
          <a:xfrm>
            <a:off x="9146540" y="1105535"/>
            <a:ext cx="2263775" cy="25641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10251"/>
            <a:ext cx="8792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63"/>
          <p:cNvSpPr/>
          <p:nvPr/>
        </p:nvSpPr>
        <p:spPr>
          <a:xfrm>
            <a:off x="426085" y="1544955"/>
            <a:ext cx="2010410" cy="1494790"/>
          </a:xfrm>
          <a:custGeom>
            <a:avLst/>
            <a:gdLst>
              <a:gd name="connsiteX0" fmla="*/ 0 w 2793352"/>
              <a:gd name="connsiteY0" fmla="*/ 1396676 h 2793352"/>
              <a:gd name="connsiteX1" fmla="*/ 1396676 w 2793352"/>
              <a:gd name="connsiteY1" fmla="*/ 0 h 2793352"/>
              <a:gd name="connsiteX2" fmla="*/ 2793352 w 2793352"/>
              <a:gd name="connsiteY2" fmla="*/ 1396676 h 2793352"/>
              <a:gd name="connsiteX3" fmla="*/ 1396676 w 2793352"/>
              <a:gd name="connsiteY3" fmla="*/ 2793352 h 2793352"/>
              <a:gd name="connsiteX4" fmla="*/ 0 w 2793352"/>
              <a:gd name="connsiteY4" fmla="*/ 1396676 h 279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352" h="2793352">
                <a:moveTo>
                  <a:pt x="0" y="1396676"/>
                </a:moveTo>
                <a:cubicBezTo>
                  <a:pt x="0" y="625313"/>
                  <a:pt x="625313" y="0"/>
                  <a:pt x="1396676" y="0"/>
                </a:cubicBezTo>
                <a:cubicBezTo>
                  <a:pt x="2168039" y="0"/>
                  <a:pt x="2793352" y="625313"/>
                  <a:pt x="2793352" y="1396676"/>
                </a:cubicBezTo>
                <a:cubicBezTo>
                  <a:pt x="2793352" y="2168039"/>
                  <a:pt x="2168039" y="2793352"/>
                  <a:pt x="1396676" y="2793352"/>
                </a:cubicBezTo>
                <a:cubicBezTo>
                  <a:pt x="625313" y="2793352"/>
                  <a:pt x="0" y="2168039"/>
                  <a:pt x="0" y="1396676"/>
                </a:cubicBezTo>
                <a:close/>
              </a:path>
            </a:pathLst>
          </a:custGeom>
          <a:solidFill>
            <a:srgbClr val="0096C9"/>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3429" tIns="213429" rIns="213429" bIns="213429" numCol="1" spcCol="1270" anchor="ctr" anchorCtr="0">
            <a:noAutofit/>
          </a:bodyPr>
          <a:lstStyle/>
          <a:p>
            <a:pPr algn="ctr" defTabSz="311150">
              <a:lnSpc>
                <a:spcPct val="90000"/>
              </a:lnSpc>
              <a:spcBef>
                <a:spcPct val="0"/>
              </a:spcBef>
              <a:spcAft>
                <a:spcPct val="35000"/>
              </a:spcAft>
            </a:pPr>
            <a:r>
              <a:rPr lang="zh-CN" sz="2000" b="1" dirty="0">
                <a:solidFill>
                  <a:schemeClr val="bg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Соотношение сторон:</a:t>
            </a:r>
          </a:p>
        </p:txBody>
      </p:sp>
      <p:sp>
        <p:nvSpPr>
          <p:cNvPr id="7" name="Freeform 67"/>
          <p:cNvSpPr/>
          <p:nvPr/>
        </p:nvSpPr>
        <p:spPr>
          <a:xfrm>
            <a:off x="426085" y="4095750"/>
            <a:ext cx="2037080" cy="1475740"/>
          </a:xfrm>
          <a:custGeom>
            <a:avLst/>
            <a:gdLst>
              <a:gd name="connsiteX0" fmla="*/ 0 w 2793352"/>
              <a:gd name="connsiteY0" fmla="*/ 1396676 h 2793352"/>
              <a:gd name="connsiteX1" fmla="*/ 1396676 w 2793352"/>
              <a:gd name="connsiteY1" fmla="*/ 0 h 2793352"/>
              <a:gd name="connsiteX2" fmla="*/ 2793352 w 2793352"/>
              <a:gd name="connsiteY2" fmla="*/ 1396676 h 2793352"/>
              <a:gd name="connsiteX3" fmla="*/ 1396676 w 2793352"/>
              <a:gd name="connsiteY3" fmla="*/ 2793352 h 2793352"/>
              <a:gd name="connsiteX4" fmla="*/ 0 w 2793352"/>
              <a:gd name="connsiteY4" fmla="*/ 1396676 h 279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352" h="2793352">
                <a:moveTo>
                  <a:pt x="0" y="1396676"/>
                </a:moveTo>
                <a:cubicBezTo>
                  <a:pt x="0" y="625313"/>
                  <a:pt x="625313" y="0"/>
                  <a:pt x="1396676" y="0"/>
                </a:cubicBezTo>
                <a:cubicBezTo>
                  <a:pt x="2168039" y="0"/>
                  <a:pt x="2793352" y="625313"/>
                  <a:pt x="2793352" y="1396676"/>
                </a:cubicBezTo>
                <a:cubicBezTo>
                  <a:pt x="2793352" y="2168039"/>
                  <a:pt x="2168039" y="2793352"/>
                  <a:pt x="1396676" y="2793352"/>
                </a:cubicBezTo>
                <a:cubicBezTo>
                  <a:pt x="625313" y="2793352"/>
                  <a:pt x="0" y="2168039"/>
                  <a:pt x="0" y="1396676"/>
                </a:cubicBezTo>
                <a:close/>
              </a:path>
            </a:pathLst>
          </a:custGeom>
          <a:solidFill>
            <a:srgbClr val="B9000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3429" tIns="213429" rIns="213429" bIns="213429" numCol="1" spcCol="1270" anchor="ctr" anchorCtr="0">
            <a:noAutofit/>
          </a:bodyPr>
          <a:lstStyle/>
          <a:p>
            <a:pPr algn="ctr" defTabSz="311150">
              <a:lnSpc>
                <a:spcPct val="90000"/>
              </a:lnSpc>
              <a:spcBef>
                <a:spcPct val="0"/>
              </a:spcBef>
              <a:spcAft>
                <a:spcPct val="35000"/>
              </a:spcAft>
            </a:pPr>
            <a:r>
              <a:rPr lang="zh-CN" sz="2000" b="1" dirty="0">
                <a:solidFill>
                  <a:schemeClr val="bg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Коэффициент среза наконечника:</a:t>
            </a:r>
          </a:p>
        </p:txBody>
      </p:sp>
      <p:sp>
        <p:nvSpPr>
          <p:cNvPr id="15" name="TextBox 86"/>
          <p:cNvSpPr txBox="1"/>
          <p:nvPr/>
        </p:nvSpPr>
        <p:spPr>
          <a:xfrm>
            <a:off x="2844165" y="4169092"/>
            <a:ext cx="5627370" cy="1329055"/>
          </a:xfrm>
          <a:prstGeom prst="rect">
            <a:avLst/>
          </a:prstGeom>
          <a:noFill/>
        </p:spPr>
        <p:txBody>
          <a:bodyPr wrap="square" lIns="0" tIns="0" rIns="0" bIns="0" rtlCol="0">
            <a:spAutoFit/>
          </a:bodyPr>
          <a:lstStyle/>
          <a:p>
            <a:pPr algn="just" defTabSz="1216660">
              <a:lnSpc>
                <a:spcPct val="120000"/>
              </a:lnSpc>
              <a:spcBef>
                <a:spcPct val="20000"/>
              </a:spcBef>
            </a:pP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Коэффициент</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среза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наконечника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это</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отношение</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длины</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корневой</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хорды</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b</a:t>
            </a:r>
            <a:r>
              <a:rPr sz="2400" baseline="-25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0</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и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длины</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хорды</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кончика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b</a:t>
            </a:r>
            <a:r>
              <a:rPr sz="2400" baseline="-25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1</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p>
        </p:txBody>
      </p:sp>
      <p:sp>
        <p:nvSpPr>
          <p:cNvPr id="48" name="文本框 47"/>
          <p:cNvSpPr txBox="1"/>
          <p:nvPr/>
        </p:nvSpPr>
        <p:spPr>
          <a:xfrm>
            <a:off x="828040" y="107315"/>
            <a:ext cx="7542237" cy="584775"/>
          </a:xfrm>
          <a:prstGeom prst="rect">
            <a:avLst/>
          </a:prstGeom>
          <a:noFill/>
        </p:spPr>
        <p:txBody>
          <a:bodyPr wrap="square" rtlCol="0">
            <a:spAutoFit/>
          </a:bodyPr>
          <a:lstStyle/>
          <a:p>
            <a:r>
              <a:rPr lang="ru-RU"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Г</a:t>
            </a:r>
            <a:r>
              <a:rPr sz="3200" b="1"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еометрические</a:t>
            </a:r>
            <a:r>
              <a:rPr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3200" b="1"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параметры</a:t>
            </a:r>
            <a:r>
              <a:rPr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3200" b="1"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крыл</a:t>
            </a:r>
            <a:r>
              <a:rPr lang="ru-RU"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а:</a:t>
            </a:r>
            <a:endParaRPr lang="zh-CN" altLang="en-US" sz="2400" b="1" dirty="0">
              <a:latin typeface="微软雅黑" panose="020B0503020204020204" pitchFamily="34" charset="-122"/>
              <a:ea typeface="微软雅黑" panose="020B0503020204020204" pitchFamily="34" charset="-122"/>
            </a:endParaRPr>
          </a:p>
        </p:txBody>
      </p:sp>
      <p:sp>
        <p:nvSpPr>
          <p:cNvPr id="52" name="矩形 51"/>
          <p:cNvSpPr/>
          <p:nvPr/>
        </p:nvSpPr>
        <p:spPr>
          <a:xfrm>
            <a:off x="149289" y="110251"/>
            <a:ext cx="46617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43005" y="1052135"/>
            <a:ext cx="8510661" cy="1938020"/>
          </a:xfrm>
          <a:prstGeom prst="rect">
            <a:avLst/>
          </a:prstGeom>
          <a:noFill/>
        </p:spPr>
        <p:txBody>
          <a:bodyPr wrap="square" rtlCol="0">
            <a:spAutoFit/>
          </a:bodyPr>
          <a:lstStyle/>
          <a:p>
            <a:pPr algn="just"/>
            <a:r>
              <a:rPr lang="ru-RU"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О</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тношение</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размаха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крыла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lang="en-US" sz="2400" b="1" i="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l</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и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средней</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геометрической</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длины</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хорды</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b</a:t>
            </a:r>
            <a:r>
              <a:rPr sz="2400" baseline="-250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pj</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называется</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соотношением</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сторон</a:t>
            </a:r>
            <a:r>
              <a:rPr lang="ru-RU"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t>
            </a:r>
          </a:p>
          <a:p>
            <a:pPr algn="just"/>
            <a:r>
              <a:rPr lang="ru-RU"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Ч</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ем</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больше</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соотношение</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сторон</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t>
            </a:r>
            <a:r>
              <a:rPr lang="ru-RU"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тем</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больше</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коэффициент</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подъемной</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силы</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крыла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но</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сопротивление</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также</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увеличивается</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t>
            </a:r>
          </a:p>
        </p:txBody>
      </p:sp>
      <p:pic>
        <p:nvPicPr>
          <p:cNvPr id="4" name="图片 3" descr="TK571H5S)D25Z@FZ8{@N5@I"/>
          <p:cNvPicPr>
            <a:picLocks noChangeAspect="1"/>
          </p:cNvPicPr>
          <p:nvPr/>
        </p:nvPicPr>
        <p:blipFill>
          <a:blip r:embed="rId3"/>
          <a:stretch>
            <a:fillRect/>
          </a:stretch>
        </p:blipFill>
        <p:spPr>
          <a:xfrm>
            <a:off x="8770620" y="4095750"/>
            <a:ext cx="2919095" cy="1638300"/>
          </a:xfrm>
          <a:prstGeom prst="rect">
            <a:avLst/>
          </a:prstGeom>
        </p:spPr>
      </p:pic>
      <mc:AlternateContent xmlns:mc="http://schemas.openxmlformats.org/markup-compatibility/2006">
        <mc:Choice xmlns:a14="http://schemas.microsoft.com/office/drawing/2010/main" Requires="a14">
          <p:sp>
            <p:nvSpPr>
              <p:cNvPr id="6" name="文本框 5"/>
              <p:cNvSpPr txBox="1"/>
              <p:nvPr/>
            </p:nvSpPr>
            <p:spPr>
              <a:xfrm>
                <a:off x="2844165" y="3012508"/>
                <a:ext cx="1391285" cy="950595"/>
              </a:xfrm>
              <a:prstGeom prst="rect">
                <a:avLst/>
              </a:prstGeom>
              <a:noFill/>
            </p:spPr>
            <p:txBody>
              <a:bodyPr wrap="square" rtlCol="0" anchor="t">
                <a:spAutoFit/>
              </a:bodyPr>
              <a:lstStyle/>
              <a:p>
                <a:pPr algn="l"/>
                <a14:m>
                  <m:oMathPara xmlns:m="http://schemas.openxmlformats.org/officeDocument/2006/math">
                    <m:oMathParaPr>
                      <m:jc m:val="centerGroup"/>
                    </m:oMathParaPr>
                    <m:oMath xmlns:m="http://schemas.openxmlformats.org/officeDocument/2006/math">
                      <m:r>
                        <a:rPr lang="en-US" altLang="zh-CN" sz="2800" b="1" i="1">
                          <a:latin typeface="Cambria Math" panose="02040503050406030204" pitchFamily="18" charset="0"/>
                          <a:ea typeface="微软雅黑" panose="020B0503020204020204" pitchFamily="34" charset="-122"/>
                          <a:sym typeface="+mn-ea"/>
                        </a:rPr>
                        <m:t>А</m:t>
                      </m:r>
                      <m:r>
                        <a:rPr lang="en-US" altLang="zh-CN" sz="2800" b="1" i="1">
                          <a:latin typeface="Cambria Math" panose="02040503050406030204" charset="0"/>
                          <a:cs typeface="Cambria Math" panose="02040503050406030204" charset="0"/>
                        </a:rPr>
                        <m:t>=</m:t>
                      </m:r>
                      <m:f>
                        <m:fPr>
                          <m:ctrlPr>
                            <a:rPr lang="en-US" altLang="zh-CN" sz="2800" b="1" i="1">
                              <a:latin typeface="Cambria Math" panose="02040503050406030204" pitchFamily="18" charset="0"/>
                              <a:cs typeface="Cambria Math" panose="02040503050406030204" charset="0"/>
                            </a:rPr>
                          </m:ctrlPr>
                        </m:fPr>
                        <m:num>
                          <m:r>
                            <a:rPr lang="en-US" altLang="zh-CN" sz="2800" b="1" i="1">
                              <a:latin typeface="Cambria Math" panose="02040503050406030204" charset="0"/>
                              <a:cs typeface="Cambria Math" panose="02040503050406030204" charset="0"/>
                            </a:rPr>
                            <m:t>𝒍</m:t>
                          </m:r>
                        </m:num>
                        <m:den>
                          <m:r>
                            <a:rPr sz="2800" b="1" i="1" dirty="0" err="1">
                              <a:solidFill>
                                <a:schemeClr val="tx1">
                                  <a:lumMod val="85000"/>
                                  <a:lumOff val="15000"/>
                                </a:schemeClr>
                              </a:solidFill>
                              <a:latin typeface="Cambria Math" panose="02040503050406030204" pitchFamily="18" charset="0"/>
                              <a:ea typeface="微软雅黑" panose="020B0503020204020204" pitchFamily="34" charset="-122"/>
                              <a:cs typeface="Times New Roman" panose="02020603050405020304" charset="0"/>
                              <a:sym typeface="+mn-ea"/>
                            </a:rPr>
                            <m:t>𝒃</m:t>
                          </m:r>
                          <m:r>
                            <a:rPr sz="2800" b="1" i="1" baseline="-25000" dirty="0" err="1">
                              <a:solidFill>
                                <a:schemeClr val="tx1">
                                  <a:lumMod val="85000"/>
                                  <a:lumOff val="15000"/>
                                </a:schemeClr>
                              </a:solidFill>
                              <a:latin typeface="Cambria Math" panose="02040503050406030204" pitchFamily="18" charset="0"/>
                              <a:ea typeface="微软雅黑" panose="020B0503020204020204" pitchFamily="34" charset="-122"/>
                              <a:cs typeface="Times New Roman" panose="02020603050405020304" charset="0"/>
                              <a:sym typeface="+mn-ea"/>
                            </a:rPr>
                            <m:t>𝒑𝒋</m:t>
                          </m:r>
                        </m:den>
                      </m:f>
                    </m:oMath>
                  </m:oMathPara>
                </a14:m>
                <a:endParaRPr lang="en-US" altLang="zh-CN" sz="2800" b="1" i="1" dirty="0">
                  <a:latin typeface="Cambria Math" panose="02040503050406030204" charset="0"/>
                  <a:cs typeface="Cambria Math" panose="02040503050406030204" charset="0"/>
                </a:endParaRPr>
              </a:p>
            </p:txBody>
          </p:sp>
        </mc:Choice>
        <mc:Fallback>
          <p:sp>
            <p:nvSpPr>
              <p:cNvPr id="6" name="文本框 5"/>
              <p:cNvSpPr txBox="1">
                <a:spLocks noRot="1" noChangeAspect="1" noMove="1" noResize="1" noEditPoints="1" noAdjustHandles="1" noChangeArrowheads="1" noChangeShapeType="1" noTextEdit="1"/>
              </p:cNvSpPr>
              <p:nvPr/>
            </p:nvSpPr>
            <p:spPr>
              <a:xfrm>
                <a:off x="2844165" y="3012508"/>
                <a:ext cx="1391285" cy="950595"/>
              </a:xfrm>
              <a:prstGeom prst="rect">
                <a:avLst/>
              </a:prstGeom>
              <a:blipFill>
                <a:blip r:embed="rId4"/>
                <a:stretch>
                  <a:fillRect b="-4487"/>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0" name="文本框 9"/>
              <p:cNvSpPr txBox="1"/>
              <p:nvPr/>
            </p:nvSpPr>
            <p:spPr>
              <a:xfrm>
                <a:off x="2844165" y="5581357"/>
                <a:ext cx="1395095" cy="902335"/>
              </a:xfrm>
              <a:prstGeom prst="rect">
                <a:avLst/>
              </a:prstGeom>
              <a:noFill/>
              <a:ln>
                <a:solidFill>
                  <a:srgbClr val="FFFFFF"/>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a:latin typeface="Cambria Math" panose="02040503050406030204" charset="0"/>
                          <a:cs typeface="Cambria Math" panose="02040503050406030204" charset="0"/>
                          <a:sym typeface="+mn-ea"/>
                        </a:rPr>
                        <m:t>𝝀</m:t>
                      </m:r>
                      <m:r>
                        <a:rPr lang="en-US" altLang="zh-CN" sz="2800" b="1" i="1">
                          <a:latin typeface="Cambria Math" panose="02040503050406030204" charset="0"/>
                          <a:cs typeface="Cambria Math" panose="02040503050406030204" charset="0"/>
                        </a:rPr>
                        <m:t>=</m:t>
                      </m:r>
                      <m:f>
                        <m:fPr>
                          <m:ctrlPr>
                            <a:rPr lang="en-US" altLang="zh-CN" sz="2800" b="1" i="1">
                              <a:latin typeface="Cambria Math" panose="02040503050406030204" pitchFamily="18" charset="0"/>
                              <a:cs typeface="Cambria Math" panose="02040503050406030204" charset="0"/>
                            </a:rPr>
                          </m:ctrlPr>
                        </m:fPr>
                        <m:num>
                          <m:r>
                            <a:rPr lang="en-US" altLang="zh-CN" sz="2800" b="1" i="1">
                              <a:latin typeface="Cambria Math" panose="02040503050406030204" charset="0"/>
                              <a:cs typeface="Cambria Math" panose="02040503050406030204" charset="0"/>
                            </a:rPr>
                            <m:t>𝒃</m:t>
                          </m:r>
                          <m:r>
                            <a:rPr lang="en-US" altLang="zh-CN" sz="2800" b="1" i="1" baseline="-25000">
                              <a:latin typeface="Cambria Math" panose="02040503050406030204" charset="0"/>
                              <a:cs typeface="Cambria Math" panose="02040503050406030204" charset="0"/>
                            </a:rPr>
                            <m:t>𝟎</m:t>
                          </m:r>
                        </m:num>
                        <m:den>
                          <m:r>
                            <a:rPr lang="en-US" altLang="zh-CN" sz="2800" b="1" i="1">
                              <a:latin typeface="Cambria Math" panose="02040503050406030204" charset="0"/>
                              <a:cs typeface="Cambria Math" panose="02040503050406030204" charset="0"/>
                              <a:sym typeface="+mn-ea"/>
                            </a:rPr>
                            <m:t>𝒃</m:t>
                          </m:r>
                          <m:r>
                            <a:rPr lang="en-US" altLang="zh-CN" sz="2800" b="1" i="1" baseline="-25000">
                              <a:latin typeface="Cambria Math" panose="02040503050406030204" charset="0"/>
                              <a:cs typeface="Cambria Math" panose="02040503050406030204" charset="0"/>
                              <a:sym typeface="+mn-ea"/>
                            </a:rPr>
                            <m:t>𝟏</m:t>
                          </m:r>
                        </m:den>
                      </m:f>
                    </m:oMath>
                  </m:oMathPara>
                </a14:m>
                <a:endParaRPr lang="en-US" altLang="zh-CN" sz="2800" b="1" i="1" dirty="0">
                  <a:latin typeface="Cambria Math" panose="02040503050406030204" charset="0"/>
                  <a:cs typeface="Cambria Math" panose="02040503050406030204" charset="0"/>
                  <a:sym typeface="+mn-ea"/>
                </a:endParaRPr>
              </a:p>
            </p:txBody>
          </p:sp>
        </mc:Choice>
        <mc:Fallback>
          <p:sp>
            <p:nvSpPr>
              <p:cNvPr id="10" name="文本框 9"/>
              <p:cNvSpPr txBox="1">
                <a:spLocks noRot="1" noChangeAspect="1" noMove="1" noResize="1" noEditPoints="1" noAdjustHandles="1" noChangeArrowheads="1" noChangeShapeType="1" noTextEdit="1"/>
              </p:cNvSpPr>
              <p:nvPr/>
            </p:nvSpPr>
            <p:spPr>
              <a:xfrm>
                <a:off x="2844165" y="5581357"/>
                <a:ext cx="1395095" cy="902335"/>
              </a:xfrm>
              <a:prstGeom prst="rect">
                <a:avLst/>
              </a:prstGeom>
              <a:blipFill>
                <a:blip r:embed="rId5"/>
                <a:stretch>
                  <a:fillRect b="-3333"/>
                </a:stretch>
              </a:blipFill>
              <a:ln>
                <a:solidFill>
                  <a:srgbClr val="FFFFFF"/>
                </a:solidFill>
              </a:ln>
            </p:spPr>
            <p:txBody>
              <a:bodyPr/>
              <a:lstStyle/>
              <a:p>
                <a:r>
                  <a:rPr lang="ru-RU">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10251"/>
            <a:ext cx="8792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70"/>
          <p:cNvSpPr/>
          <p:nvPr/>
        </p:nvSpPr>
        <p:spPr>
          <a:xfrm>
            <a:off x="1715770" y="1323975"/>
            <a:ext cx="2382520" cy="1587500"/>
          </a:xfrm>
          <a:custGeom>
            <a:avLst/>
            <a:gdLst>
              <a:gd name="connsiteX0" fmla="*/ 0 w 2793352"/>
              <a:gd name="connsiteY0" fmla="*/ 1396676 h 2793352"/>
              <a:gd name="connsiteX1" fmla="*/ 1396676 w 2793352"/>
              <a:gd name="connsiteY1" fmla="*/ 0 h 2793352"/>
              <a:gd name="connsiteX2" fmla="*/ 2793352 w 2793352"/>
              <a:gd name="connsiteY2" fmla="*/ 1396676 h 2793352"/>
              <a:gd name="connsiteX3" fmla="*/ 1396676 w 2793352"/>
              <a:gd name="connsiteY3" fmla="*/ 2793352 h 2793352"/>
              <a:gd name="connsiteX4" fmla="*/ 0 w 2793352"/>
              <a:gd name="connsiteY4" fmla="*/ 1396676 h 279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352" h="2793352">
                <a:moveTo>
                  <a:pt x="0" y="1396676"/>
                </a:moveTo>
                <a:cubicBezTo>
                  <a:pt x="0" y="625313"/>
                  <a:pt x="625313" y="0"/>
                  <a:pt x="1396676" y="0"/>
                </a:cubicBezTo>
                <a:cubicBezTo>
                  <a:pt x="2168039" y="0"/>
                  <a:pt x="2793352" y="625313"/>
                  <a:pt x="2793352" y="1396676"/>
                </a:cubicBezTo>
                <a:cubicBezTo>
                  <a:pt x="2793352" y="2168039"/>
                  <a:pt x="2168039" y="2793352"/>
                  <a:pt x="1396676" y="2793352"/>
                </a:cubicBezTo>
                <a:cubicBezTo>
                  <a:pt x="625313" y="2793352"/>
                  <a:pt x="0" y="2168039"/>
                  <a:pt x="0" y="1396676"/>
                </a:cubicBezTo>
                <a:close/>
              </a:path>
            </a:pathLst>
          </a:custGeom>
          <a:solidFill>
            <a:srgbClr val="0096C9"/>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3429" tIns="213429" rIns="213429" bIns="213429" numCol="1" spcCol="1270" anchor="ctr" anchorCtr="0">
            <a:noAutofit/>
          </a:bodyPr>
          <a:lstStyle/>
          <a:p>
            <a:pPr algn="ctr" defTabSz="311150">
              <a:lnSpc>
                <a:spcPct val="90000"/>
              </a:lnSpc>
              <a:spcBef>
                <a:spcPct val="0"/>
              </a:spcBef>
              <a:spcAft>
                <a:spcPct val="35000"/>
              </a:spcAft>
            </a:pPr>
            <a:r>
              <a:rPr lang="zh-CN" sz="2000" b="1" dirty="0">
                <a:solidFill>
                  <a:schemeClr val="bg1"/>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Угол стреловидности:</a:t>
            </a:r>
            <a:endParaRPr lang="zh-CN" sz="2400" b="1" dirty="0">
              <a:solidFill>
                <a:schemeClr val="bg1"/>
              </a:solidFill>
              <a:latin typeface="Lato Regular"/>
              <a:cs typeface="Lato Regular"/>
            </a:endParaRPr>
          </a:p>
        </p:txBody>
      </p:sp>
      <p:sp>
        <p:nvSpPr>
          <p:cNvPr id="15" name="TextBox 86"/>
          <p:cNvSpPr txBox="1"/>
          <p:nvPr/>
        </p:nvSpPr>
        <p:spPr>
          <a:xfrm>
            <a:off x="5710555" y="1394460"/>
            <a:ext cx="5446395" cy="1772285"/>
          </a:xfrm>
          <a:prstGeom prst="rect">
            <a:avLst/>
          </a:prstGeom>
          <a:noFill/>
        </p:spPr>
        <p:txBody>
          <a:bodyPr wrap="square" lIns="0" tIns="0" rIns="0" bIns="0" rtlCol="0">
            <a:spAutoFit/>
          </a:bodyPr>
          <a:lstStyle/>
          <a:p>
            <a:pPr algn="just" defTabSz="1216660">
              <a:lnSpc>
                <a:spcPct val="120000"/>
              </a:lnSpc>
              <a:spcBef>
                <a:spcPct val="20000"/>
              </a:spcBef>
            </a:pP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Угол</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стреловидности</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относится</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к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углу</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между</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вертикальной</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линией</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крыла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и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осью</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фюзеляжа</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r>
              <a:rPr lang="ru-RU"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Угол</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стреловидности</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можно</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разделить</a:t>
            </a:r>
            <a:r>
              <a:rPr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24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на</a:t>
            </a:r>
            <a:r>
              <a:rPr lang="ru-RU" sz="24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endParaRPr sz="28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文本框 47"/>
          <p:cNvSpPr txBox="1"/>
          <p:nvPr/>
        </p:nvSpPr>
        <p:spPr>
          <a:xfrm>
            <a:off x="810260" y="110490"/>
            <a:ext cx="7747000" cy="583565"/>
          </a:xfrm>
          <a:prstGeom prst="rect">
            <a:avLst/>
          </a:prstGeom>
          <a:noFill/>
        </p:spPr>
        <p:txBody>
          <a:bodyPr wrap="square" rtlCol="0">
            <a:spAutoFit/>
          </a:bodyPr>
          <a:lstStyle/>
          <a:p>
            <a:r>
              <a:rPr lang="ru-RU"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Г</a:t>
            </a:r>
            <a:r>
              <a:rPr sz="3200" b="1"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еометрические</a:t>
            </a:r>
            <a:r>
              <a:rPr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3200" b="1"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параметры</a:t>
            </a:r>
            <a:r>
              <a:rPr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 </a:t>
            </a:r>
            <a:r>
              <a:rPr sz="3200" b="1"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крыла</a:t>
            </a:r>
            <a:r>
              <a:rPr lang="ru-RU" sz="3200" b="1"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mn-ea"/>
              </a:rPr>
              <a:t>:</a:t>
            </a:r>
            <a:endParaRPr lang="zh-CN" altLang="en-US" sz="2400" b="1" dirty="0">
              <a:latin typeface="微软雅黑" panose="020B0503020204020204" pitchFamily="34" charset="-122"/>
              <a:ea typeface="微软雅黑" panose="020B0503020204020204" pitchFamily="34" charset="-122"/>
            </a:endParaRPr>
          </a:p>
        </p:txBody>
      </p:sp>
      <p:sp>
        <p:nvSpPr>
          <p:cNvPr id="52" name="矩形 51"/>
          <p:cNvSpPr/>
          <p:nvPr/>
        </p:nvSpPr>
        <p:spPr>
          <a:xfrm>
            <a:off x="149289" y="110251"/>
            <a:ext cx="466173" cy="577037"/>
          </a:xfrm>
          <a:prstGeom prst="rect">
            <a:avLst/>
          </a:prstGeom>
          <a:solidFill>
            <a:srgbClr val="0096C9"/>
          </a:solidFill>
          <a:ln>
            <a:solidFill>
              <a:srgbClr val="009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p:nvPr>
            <p:custDataLst>
              <p:tags r:id="rId1"/>
            </p:custDataLst>
          </p:nvPr>
        </p:nvGraphicFramePr>
        <p:xfrm>
          <a:off x="5747385" y="3652520"/>
          <a:ext cx="5578475" cy="1958975"/>
        </p:xfrm>
        <a:graphic>
          <a:graphicData uri="http://schemas.openxmlformats.org/drawingml/2006/table">
            <a:tbl>
              <a:tblPr firstRow="1" bandRow="1">
                <a:tableStyleId>{5C22544A-7EE6-4342-B048-85BDC9FD1C3A}</a:tableStyleId>
              </a:tblPr>
              <a:tblGrid>
                <a:gridCol w="2780665">
                  <a:extLst>
                    <a:ext uri="{9D8B030D-6E8A-4147-A177-3AD203B41FA5}">
                      <a16:colId xmlns:a16="http://schemas.microsoft.com/office/drawing/2014/main" val="20000"/>
                    </a:ext>
                  </a:extLst>
                </a:gridCol>
                <a:gridCol w="2797810">
                  <a:extLst>
                    <a:ext uri="{9D8B030D-6E8A-4147-A177-3AD203B41FA5}">
                      <a16:colId xmlns:a16="http://schemas.microsoft.com/office/drawing/2014/main" val="20001"/>
                    </a:ext>
                  </a:extLst>
                </a:gridCol>
              </a:tblGrid>
              <a:tr h="962660">
                <a:tc>
                  <a:txBody>
                    <a:bodyPr/>
                    <a:lstStyle/>
                    <a:p>
                      <a:pPr>
                        <a:buNone/>
                      </a:pP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угол</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стреловидности</a:t>
                      </a:r>
                      <a:endPar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endParaRPr>
                    </a:p>
                    <a:p>
                      <a:pPr>
                        <a:buNone/>
                      </a:pP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передней</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кромки</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endParaRPr lang="zh-CN" altLang="en-US" dirty="0"/>
                    </a:p>
                  </a:txBody>
                  <a:tcPr/>
                </a:tc>
                <a:tc>
                  <a:txBody>
                    <a:bodyPr/>
                    <a:lstStyle/>
                    <a:p>
                      <a:pPr algn="l">
                        <a:buNone/>
                      </a:pPr>
                      <a:r>
                        <a:rPr sz="18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обычно выражаемый величиной χ</a:t>
                      </a:r>
                      <a:r>
                        <a:rPr sz="1800" baseline="-2500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0</a:t>
                      </a:r>
                      <a:endParaRPr lang="zh-CN" altLang="en-US"/>
                    </a:p>
                  </a:txBody>
                  <a:tcPr/>
                </a:tc>
                <a:extLst>
                  <a:ext uri="{0D108BD9-81ED-4DB2-BD59-A6C34878D82A}">
                    <a16:rowId xmlns:a16="http://schemas.microsoft.com/office/drawing/2014/main" val="10000"/>
                  </a:ext>
                </a:extLst>
              </a:tr>
              <a:tr h="996315">
                <a:tc>
                  <a:txBody>
                    <a:bodyPr/>
                    <a:lstStyle/>
                    <a:p>
                      <a:pPr algn="just">
                        <a:buNone/>
                      </a:pP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угол</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стреловидности</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p>
                    <a:p>
                      <a:pPr algn="just">
                        <a:buNone/>
                      </a:pP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задней</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кромки</a:t>
                      </a:r>
                      <a:r>
                        <a:rPr lang="ru-RU"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a:t>
                      </a:r>
                      <a:endParaRPr lang="zh-CN" altLang="en-US" dirty="0"/>
                    </a:p>
                  </a:txBody>
                  <a:tcPr/>
                </a:tc>
                <a:tc>
                  <a:txBody>
                    <a:bodyPr/>
                    <a:lstStyle/>
                    <a:p>
                      <a:pPr algn="l">
                        <a:buNone/>
                      </a:pP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обычно</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выражаемый</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a:t>
                      </a:r>
                      <a:r>
                        <a:rPr sz="1800" dirty="0" err="1">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величиной</a:t>
                      </a:r>
                      <a:r>
                        <a:rPr sz="18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 χ</a:t>
                      </a:r>
                      <a:r>
                        <a:rPr sz="1800" baseline="-25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sym typeface="Arial" panose="020B0604020202020204" pitchFamily="34" charset="0"/>
                        </a:rPr>
                        <a:t>1</a:t>
                      </a:r>
                      <a:endParaRPr lang="zh-CN" altLang="en-US" dirty="0"/>
                    </a:p>
                  </a:txBody>
                  <a:tcPr/>
                </a:tc>
                <a:extLst>
                  <a:ext uri="{0D108BD9-81ED-4DB2-BD59-A6C34878D82A}">
                    <a16:rowId xmlns:a16="http://schemas.microsoft.com/office/drawing/2014/main" val="10001"/>
                  </a:ext>
                </a:extLst>
              </a:tr>
            </a:tbl>
          </a:graphicData>
        </a:graphic>
      </p:graphicFrame>
      <p:pic>
        <p:nvPicPr>
          <p:cNvPr id="5" name="图片 4" descr="`SP4J]%{9~DOD$AYJ1V(K@N_mh1616590302420_edit_2326"/>
          <p:cNvPicPr>
            <a:picLocks noChangeAspect="1"/>
          </p:cNvPicPr>
          <p:nvPr/>
        </p:nvPicPr>
        <p:blipFill>
          <a:blip r:embed="rId3"/>
          <a:stretch>
            <a:fillRect/>
          </a:stretch>
        </p:blipFill>
        <p:spPr>
          <a:xfrm>
            <a:off x="1341755" y="3166745"/>
            <a:ext cx="3874770" cy="28486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7941"/>
          <a:stretch>
            <a:fillRect/>
          </a:stretch>
        </p:blipFill>
        <p:spPr>
          <a:xfrm>
            <a:off x="0" y="1"/>
            <a:ext cx="12192000" cy="685800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8315" y="4569460"/>
            <a:ext cx="3664585" cy="2016125"/>
          </a:xfrm>
          <a:prstGeom prst="rect">
            <a:avLst/>
          </a:prstGeom>
        </p:spPr>
      </p:pic>
      <p:sp>
        <p:nvSpPr>
          <p:cNvPr id="10" name="文本框 9"/>
          <p:cNvSpPr txBox="1"/>
          <p:nvPr/>
        </p:nvSpPr>
        <p:spPr>
          <a:xfrm>
            <a:off x="1286510" y="2552065"/>
            <a:ext cx="9949180" cy="1753235"/>
          </a:xfrm>
          <a:prstGeom prst="rect">
            <a:avLst/>
          </a:prstGeom>
          <a:noFill/>
        </p:spPr>
        <p:txBody>
          <a:bodyPr wrap="square" rtlCol="0">
            <a:spAutoFit/>
          </a:bodyPr>
          <a:lstStyle/>
          <a:p>
            <a:pPr algn="just"/>
            <a:r>
              <a:rPr lang="ru-RU" altLang="zh-CN" sz="5400" b="1" dirty="0">
                <a:solidFill>
                  <a:srgbClr val="002060"/>
                </a:solidFill>
                <a:latin typeface="Times New Roman" panose="02020603050405020304" charset="0"/>
                <a:ea typeface="微软雅黑" panose="020B0503020204020204" pitchFamily="34" charset="-122"/>
                <a:cs typeface="Times New Roman" panose="02020603050405020304" charset="0"/>
              </a:rPr>
              <a:t>Сравнение нескольких </a:t>
            </a:r>
            <a:r>
              <a:rPr lang="ru-RU" altLang="zh-CN" sz="4800" b="1" dirty="0">
                <a:solidFill>
                  <a:srgbClr val="002060"/>
                </a:solidFill>
                <a:latin typeface="Times New Roman" panose="02020603050405020304" charset="0"/>
                <a:ea typeface="微软雅黑" panose="020B0503020204020204" pitchFamily="34" charset="-122"/>
                <a:cs typeface="Times New Roman" panose="02020603050405020304" charset="0"/>
              </a:rPr>
              <a:t>широко </a:t>
            </a:r>
            <a:r>
              <a:rPr lang="ru-RU" altLang="zh-CN" sz="5400" b="1" dirty="0">
                <a:solidFill>
                  <a:srgbClr val="002060"/>
                </a:solidFill>
                <a:latin typeface="Times New Roman" panose="02020603050405020304" charset="0"/>
                <a:ea typeface="微软雅黑" panose="020B0503020204020204" pitchFamily="34" charset="-122"/>
                <a:cs typeface="Times New Roman" panose="02020603050405020304" charset="0"/>
              </a:rPr>
              <a:t>используемых  форм   крыльев</a:t>
            </a:r>
          </a:p>
        </p:txBody>
      </p:sp>
      <p:pic>
        <p:nvPicPr>
          <p:cNvPr id="18" name="图片 17"/>
          <p:cNvPicPr>
            <a:picLocks noChangeAspect="1"/>
          </p:cNvPicPr>
          <p:nvPr/>
        </p:nvPicPr>
        <p:blipFill>
          <a:blip r:embed="rId5"/>
          <a:stretch>
            <a:fillRect/>
          </a:stretch>
        </p:blipFill>
        <p:spPr>
          <a:xfrm>
            <a:off x="184699" y="104399"/>
            <a:ext cx="3977665" cy="2209147"/>
          </a:xfrm>
          <a:prstGeom prst="rect">
            <a:avLst/>
          </a:prstGeom>
        </p:spPr>
      </p:pic>
      <p:sp>
        <p:nvSpPr>
          <p:cNvPr id="5" name="文本框 4"/>
          <p:cNvSpPr txBox="1"/>
          <p:nvPr/>
        </p:nvSpPr>
        <p:spPr>
          <a:xfrm>
            <a:off x="498280" y="655363"/>
            <a:ext cx="3663724" cy="1106805"/>
          </a:xfrm>
          <a:prstGeom prst="rect">
            <a:avLst/>
          </a:prstGeom>
          <a:noFill/>
        </p:spPr>
        <p:txBody>
          <a:bodyPr wrap="square" rtlCol="0">
            <a:spAutoFit/>
          </a:bodyPr>
          <a:lstStyle/>
          <a:p>
            <a:r>
              <a:rPr lang="ru-RU" altLang="en-US" sz="6600" b="1">
                <a:solidFill>
                  <a:srgbClr val="B90006"/>
                </a:solidFill>
                <a:latin typeface="微软雅黑" panose="020B0503020204020204" pitchFamily="34" charset="-122"/>
                <a:ea typeface="微软雅黑" panose="020B0503020204020204" pitchFamily="34" charset="-122"/>
              </a:rPr>
              <a:t>Часть </a:t>
            </a:r>
            <a:r>
              <a:rPr lang="en-US" altLang="zh-CN" sz="6600" b="1">
                <a:solidFill>
                  <a:srgbClr val="B90006"/>
                </a:solidFill>
                <a:latin typeface="微软雅黑" panose="020B0503020204020204" pitchFamily="34" charset="-122"/>
                <a:ea typeface="微软雅黑" panose="020B0503020204020204" pitchFamily="34" charset="-122"/>
              </a:rPr>
              <a:t>2</a:t>
            </a:r>
            <a:endParaRPr lang="zh-CN" altLang="en-US" sz="6600" b="1">
              <a:solidFill>
                <a:srgbClr val="B90006"/>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95253078-2e2f-45d4-8f4f-b19e5ae3e5a5}"/>
  <p:tag name="TABLE_ENDDRAG_ORIGIN_RECT" val="439*154"/>
  <p:tag name="TABLE_ENDDRAG_RECT" val="452*287*439*154"/>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dd2d767f-bdac-4e2b-b830-f6bb62a7cef7}"/>
  <p:tag name="TABLE_ENDDRAG_ORIGIN_RECT" val="741*514"/>
  <p:tag name="TABLE_ENDDRAG_RECT" val="203*59*741*514"/>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833cd4e7-dafa-4f4a-a794-28cb9e9bad44}"/>
  <p:tag name="TABLE_ENDDRAG_ORIGIN_RECT" val="607*260"/>
  <p:tag name="TABLE_ENDDRAG_RECT" val="1*264*607*26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1106</Words>
  <Application>Microsoft Office PowerPoint</Application>
  <PresentationFormat>Широкоэкранный</PresentationFormat>
  <Paragraphs>110</Paragraphs>
  <Slides>18</Slides>
  <Notes>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18</vt:i4>
      </vt:variant>
    </vt:vector>
  </HeadingPairs>
  <TitlesOfParts>
    <vt:vector size="28" baseType="lpstr">
      <vt:lpstr>等线</vt:lpstr>
      <vt:lpstr>微软雅黑</vt:lpstr>
      <vt:lpstr>Arial</vt:lpstr>
      <vt:lpstr>Calibri</vt:lpstr>
      <vt:lpstr>Calibri Light</vt:lpstr>
      <vt:lpstr>Cambria Math</vt:lpstr>
      <vt:lpstr>Lato Regular</vt:lpstr>
      <vt:lpstr>Roboto Condensed Light</vt:lpstr>
      <vt:lpstr>Times New Roman</vt:lpstr>
      <vt:lpstr>Office 主题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ZhuLong</dc:creator>
  <cp:lastModifiedBy>Соляник</cp:lastModifiedBy>
  <cp:revision>94</cp:revision>
  <dcterms:created xsi:type="dcterms:W3CDTF">2015-12-28T00:52:00Z</dcterms:created>
  <dcterms:modified xsi:type="dcterms:W3CDTF">2021-04-01T17:10:31Z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2052-11.1.0.10446</vt:lpwstr>
  </property>
  <property fmtid="{D5CDD505-2E9C-101B-9397-08002B2CF9AE}" pid="3" name="KSOTemplateUUID">
    <vt:lpwstr>v1.0_mb_F26HOVlMLeKhq0wzczHBKA==</vt:lpwstr>
  </property>
  <property fmtid="{D5CDD505-2E9C-101B-9397-08002B2CF9AE}" pid="4" name="ICV">
    <vt:lpwstr>84EDCDAB4FBC4D5AB86CB683CA557F72</vt:lpwstr>
  </property>
</Properties>
</file>