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304" r:id="rId4"/>
    <p:sldId id="319" r:id="rId5"/>
    <p:sldId id="322" r:id="rId6"/>
    <p:sldId id="323" r:id="rId7"/>
    <p:sldId id="324" r:id="rId8"/>
    <p:sldId id="339" r:id="rId9"/>
    <p:sldId id="340" r:id="rId10"/>
    <p:sldId id="341" r:id="rId11"/>
    <p:sldId id="342" r:id="rId12"/>
    <p:sldId id="343" r:id="rId13"/>
    <p:sldId id="344" r:id="rId14"/>
    <p:sldId id="345" r:id="rId15"/>
  </p:sldIdLst>
  <p:sldSz cx="9144000" cy="51435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3AEDA"/>
    <a:srgbClr val="00B0F0"/>
    <a:srgbClr val="05AEDA"/>
    <a:srgbClr val="0099FF"/>
    <a:srgbClr val="F13349"/>
    <a:srgbClr val="3CA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1786"/>
        <p:guide pos="2884"/>
      </p:guideLst>
    </p:cSldViewPr>
  </p:slideViewPr>
  <p:gridSpacing cx="71999" cy="719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5293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075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wrap="square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l" fontAlgn="base">
              <a:defRPr sz="1200">
                <a:solidFill>
                  <a:srgbClr val="898989"/>
                </a:solidFill>
                <a:latin typeface="Calibri" panose="020F0502020204030204" charset="0"/>
                <a:ea typeface="Calibri" panose="020F050202020403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trike="noStrike" noProof="1" dirty="0">
              <a:sym typeface="Calibri" panose="020F0502020204030204" charset="0"/>
            </a:endParaRPr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ctr" fontAlgn="base">
              <a:defRPr sz="1200">
                <a:solidFill>
                  <a:srgbClr val="898989"/>
                </a:solidFill>
                <a:latin typeface="Calibri" panose="020F0502020204030204" charset="0"/>
                <a:ea typeface="Calibri" panose="020F050202020403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strike="noStrike" noProof="1">
              <a:sym typeface="Calibri" panose="020F0502020204030204" charset="0"/>
            </a:endParaRPr>
          </a:p>
        </p:txBody>
      </p:sp>
      <p:sp>
        <p:nvSpPr>
          <p:cNvPr id="103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anchor="ctr"/>
          <a:lstStyle>
            <a:lvl1pPr algn="r" fontAlgn="base">
              <a:defRPr sz="1200">
                <a:solidFill>
                  <a:srgbClr val="898989"/>
                </a:solidFill>
                <a:latin typeface="Calibri" panose="020F0502020204030204" charset="0"/>
                <a:ea typeface="Calibri" panose="020F0502020204030204" charset="0"/>
              </a:defRPr>
            </a:lvl1pPr>
          </a:lstStyle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9A0DB2DC-4C9A-4742-B13C-FB6460FD3503}" type="slidenum">
              <a:rPr lang="zh-CN" altLang="en-US" strike="noStrike" noProof="1" dirty="0">
                <a:latin typeface="Calibri" panose="020F0502020204030204" charset="0"/>
                <a:ea typeface="Calibri" panose="020F0502020204030204" charset="0"/>
                <a:cs typeface="+mn-ea"/>
                <a:sym typeface="Calibri" panose="020F0502020204030204" charset="0"/>
              </a:rPr>
            </a:fld>
            <a:endParaRPr lang="zh-CN" altLang="en-US" strike="noStrike" noProof="1" dirty="0">
              <a:sym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lvl="0" algn="ctr" defTabSz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charset="0"/>
        </a:defRPr>
      </a:lvl1pPr>
    </p:titleStyle>
    <p:bodyStyle>
      <a:lvl1pPr marL="342900" lvl="0" indent="-34290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1pPr>
      <a:lvl2pPr marL="742950" lvl="1" indent="-28575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2pPr>
      <a:lvl3pPr marL="1143000" lvl="2" indent="-22860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3pPr>
      <a:lvl4pPr marL="1600200" lvl="3" indent="-22860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4pPr>
      <a:lvl5pPr marL="2057400" lvl="4" indent="-22860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5pPr>
      <a:lvl6pPr marL="2514600" lvl="5" indent="-22860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6pPr>
      <a:lvl7pPr marL="2971800" lvl="6" indent="-22860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7pPr>
      <a:lvl8pPr marL="3429000" lvl="7" indent="-22860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8pPr>
      <a:lvl9pPr marL="3886200" lvl="8" indent="-228600" algn="l" defTabSz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charset="0"/>
        </a:defRPr>
      </a:lvl9pPr>
    </p:bodyStyle>
    <p:otherStyle>
      <a:lvl1pPr lvl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fontAlgn="base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1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jpe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9" name="Picture 2" descr="C:\Users\iamisis\Desktop\崔老师的PPT\bghome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6512" y="-20637"/>
            <a:ext cx="9178925" cy="5160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7" name="Picture 4" descr="PPECLOGO-eff-0-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3362325"/>
            <a:ext cx="2373313" cy="14970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6" name="Picture 13" descr="PPECLOGO-eff-0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2038" y="4938713"/>
            <a:ext cx="411162" cy="24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92" name="TextBox 48"/>
          <p:cNvSpPr/>
          <p:nvPr/>
        </p:nvSpPr>
        <p:spPr>
          <a:xfrm>
            <a:off x="1289685" y="929640"/>
            <a:ext cx="6957695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Разработка метода расчета топограммы оптической поверхности </a:t>
            </a:r>
            <a:endParaRPr lang="zh-CN" altLang="en-US" sz="2400" b="1" dirty="0"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из интерференционной картины</a:t>
            </a:r>
            <a:endParaRPr lang="zh-CN" altLang="en-US" sz="2400" b="1" dirty="0"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sz="2400" b="1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с высокой точностью</a:t>
            </a:r>
            <a:endParaRPr lang="zh-CN" altLang="en-US" sz="2400" b="1" dirty="0"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109" name="文本框 3108"/>
          <p:cNvSpPr txBox="1"/>
          <p:nvPr/>
        </p:nvSpPr>
        <p:spPr>
          <a:xfrm>
            <a:off x="612775" y="2603500"/>
            <a:ext cx="7634605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Студентка:Чжэн Сяоюй 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Группа: </a:t>
            </a:r>
            <a:r>
              <a:rPr lang="ru-RU" altLang="zh-CN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ПОД-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172Т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Кафедра: РЛ-2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Научный </a:t>
            </a:r>
            <a:r>
              <a:rPr lang="ru-RU" altLang="zh-CN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р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cs typeface="微软雅黑" panose="020B0503020204020204" pitchFamily="2" charset="-122"/>
              </a:rPr>
              <a:t>уководитель: Гладышева Яна Владимировна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  <a:p>
            <a:pPr algn="ctr">
              <a:lnSpc>
                <a:spcPct val="150000"/>
              </a:lnSpc>
            </a:pPr>
            <a:endParaRPr lang="zh-CN" altLang="en-US" sz="16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cs typeface="微软雅黑" panose="020B0503020204020204" pitchFamily="2" charset="-122"/>
            </a:endParaRPr>
          </a:p>
        </p:txBody>
      </p:sp>
      <p:sp>
        <p:nvSpPr>
          <p:cNvPr id="2067" name="直接连接符 3110"/>
          <p:cNvSpPr/>
          <p:nvPr/>
        </p:nvSpPr>
        <p:spPr>
          <a:xfrm>
            <a:off x="2771775" y="149225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75145" y="4772025"/>
            <a:ext cx="2314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ru-RU" altLang="zh-CN">
              <a:solidFill>
                <a:schemeClr val="bg1"/>
              </a:solidFill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  <p:bldLst>
      <p:bldP spid="3109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625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О работе</a:t>
            </a:r>
            <a:endParaRPr lang="ru-RU" altLang="zh-CN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561975"/>
            <a:ext cx="4021455" cy="26428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0820" y="1675130"/>
            <a:ext cx="5123180" cy="30206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625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Выводы</a:t>
            </a:r>
            <a:endParaRPr lang="ru-RU" altLang="zh-CN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52500" y="915670"/>
            <a:ext cx="746061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1800" b="1"/>
              <a:t>   </a:t>
            </a:r>
            <a:r>
              <a:rPr lang="zh-CN" altLang="en-US" sz="1800" b="1"/>
              <a:t>В результате проведенных исследований показано, что разработанный метод расчета топограммы оптической поверхности из серии интерференционных картин является работоспособным и обладает высокой точностью.</a:t>
            </a:r>
            <a:endParaRPr lang="zh-CN" altLang="en-US" sz="1800" b="1"/>
          </a:p>
        </p:txBody>
      </p:sp>
      <p:pic>
        <p:nvPicPr>
          <p:cNvPr id="7" name="图片 6" descr="untitled"/>
          <p:cNvPicPr>
            <a:picLocks noChangeAspect="1"/>
          </p:cNvPicPr>
          <p:nvPr/>
        </p:nvPicPr>
        <p:blipFill>
          <a:blip r:embed="rId2"/>
          <a:srcRect l="5283" r="3930"/>
          <a:stretch>
            <a:fillRect/>
          </a:stretch>
        </p:blipFill>
        <p:spPr>
          <a:xfrm>
            <a:off x="0" y="2165985"/>
            <a:ext cx="4795520" cy="2529840"/>
          </a:xfrm>
          <a:prstGeom prst="rect">
            <a:avLst/>
          </a:prstGeom>
        </p:spPr>
      </p:pic>
      <p:pic>
        <p:nvPicPr>
          <p:cNvPr id="8" name="图片 7" descr="untitled"/>
          <p:cNvPicPr>
            <a:picLocks noChangeAspect="1"/>
          </p:cNvPicPr>
          <p:nvPr/>
        </p:nvPicPr>
        <p:blipFill>
          <a:blip r:embed="rId3"/>
          <a:srcRect l="6346" r="3310"/>
          <a:stretch>
            <a:fillRect/>
          </a:stretch>
        </p:blipFill>
        <p:spPr>
          <a:xfrm>
            <a:off x="4578985" y="2165985"/>
            <a:ext cx="4363085" cy="23133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2199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Практическое использование результатов работы</a:t>
            </a:r>
            <a:endParaRPr lang="ru-RU" altLang="zh-CN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0835" y="756285"/>
            <a:ext cx="80403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800" b="1"/>
              <a:t>Результаты работы будут использоваться для разработки интерферометрического оборудования для контроля крупногабаритных асферических поверхностей телескопа.</a:t>
            </a:r>
            <a:endParaRPr lang="zh-CN" altLang="en-US" sz="1800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45" y="1727835"/>
            <a:ext cx="4218305" cy="28054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0" y="1727835"/>
            <a:ext cx="4686935" cy="28054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385" name="Picture 2" descr="C:\Users\iamisis\Desktop\崔老师的PPT\bghome0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TextBox 21"/>
          <p:cNvSpPr/>
          <p:nvPr/>
        </p:nvSpPr>
        <p:spPr>
          <a:xfrm>
            <a:off x="1172210" y="1446530"/>
            <a:ext cx="7078980" cy="7683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ru-RU" altLang="en-US" sz="4400" b="1" dirty="0">
                <a:solidFill>
                  <a:srgbClr val="04AEDA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Спасибо за внимание!</a:t>
            </a:r>
            <a:endParaRPr lang="ru-RU" altLang="en-US" sz="4400" b="1" dirty="0">
              <a:solidFill>
                <a:srgbClr val="04AEDA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9460" name="TextBox 48"/>
          <p:cNvSpPr/>
          <p:nvPr/>
        </p:nvSpPr>
        <p:spPr>
          <a:xfrm>
            <a:off x="2349500" y="3602990"/>
            <a:ext cx="434657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20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/>
            <a:endParaRPr lang="zh-CN" altLang="en-US" sz="2000" b="1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625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Актуальность темы </a:t>
            </a:r>
            <a:endParaRPr lang="zh-CN" altLang="en-US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735" y="948690"/>
            <a:ext cx="3143250" cy="21151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00" y="948055"/>
            <a:ext cx="3359785" cy="21418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320165" y="3063875"/>
            <a:ext cx="2825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zh-CN"/>
              <a:t>Б</a:t>
            </a:r>
            <a:r>
              <a:rPr lang="zh-CN" altLang="en-US"/>
              <a:t>ольш</a:t>
            </a:r>
            <a:r>
              <a:rPr lang="ru-RU" altLang="en-US"/>
              <a:t>ой</a:t>
            </a:r>
            <a:r>
              <a:rPr lang="zh-CN" altLang="en-US"/>
              <a:t> диаметр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96180" y="3089910"/>
            <a:ext cx="28467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zh-CN"/>
              <a:t>Б</a:t>
            </a:r>
            <a:r>
              <a:rPr lang="zh-CN" altLang="en-US"/>
              <a:t>ольш</a:t>
            </a:r>
            <a:r>
              <a:rPr lang="ru-RU" altLang="zh-CN"/>
              <a:t>ая</a:t>
            </a:r>
            <a:r>
              <a:rPr lang="zh-CN" altLang="en-US"/>
              <a:t> точност</a:t>
            </a:r>
            <a:r>
              <a:rPr lang="ru-RU" altLang="zh-CN"/>
              <a:t>ь</a:t>
            </a:r>
            <a:endParaRPr lang="ru-RU" altLang="zh-CN"/>
          </a:p>
        </p:txBody>
      </p:sp>
      <p:sp>
        <p:nvSpPr>
          <p:cNvPr id="6" name="文本框 5"/>
          <p:cNvSpPr txBox="1"/>
          <p:nvPr/>
        </p:nvSpPr>
        <p:spPr>
          <a:xfrm>
            <a:off x="1479550" y="3865245"/>
            <a:ext cx="5695950" cy="706755"/>
          </a:xfrm>
          <a:prstGeom prst="rect">
            <a:avLst/>
          </a:prstGeom>
          <a:solidFill>
            <a:srgbClr val="03AEDA"/>
          </a:solidFill>
        </p:spPr>
        <p:txBody>
          <a:bodyPr wrap="square" rtlCol="0">
            <a:spAutoFit/>
          </a:bodyPr>
          <a:p>
            <a:pPr algn="ctr"/>
            <a:r>
              <a:rPr lang="ru-RU" altLang="zh-CN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r>
              <a:rPr lang="zh-CN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пределени</a:t>
            </a:r>
            <a:r>
              <a:rPr lang="ru-RU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r>
              <a:rPr lang="zh-CN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и контрол</a:t>
            </a:r>
            <a:r>
              <a:rPr lang="ru-RU" altLang="zh-CN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ь</a:t>
            </a:r>
            <a:r>
              <a:rPr lang="zh-CN" altLang="en-US" sz="2000" b="1"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параметров качества оптических поверхностей.</a:t>
            </a:r>
            <a:endParaRPr lang="zh-CN" altLang="en-US" sz="2000" b="1"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063875" y="3465195"/>
            <a:ext cx="523875" cy="3257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>
            <a:off x="5172075" y="3458210"/>
            <a:ext cx="672465" cy="4051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625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Цель </a:t>
            </a:r>
            <a:endParaRPr lang="ru-RU" altLang="zh-CN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55625" y="1304290"/>
            <a:ext cx="8034020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ru-RU" altLang="zh-CN" b="1"/>
              <a:t>         </a:t>
            </a:r>
            <a:r>
              <a:rPr b="1"/>
              <a:t>С помощью топограммы оптической поверхности из интерференционной картины с высокой точностью  получить точную оценку формы поверхности оптического элемента и контролировать параметр</a:t>
            </a:r>
            <a:r>
              <a:rPr lang="ru-RU" b="1"/>
              <a:t>ы</a:t>
            </a:r>
            <a:r>
              <a:rPr b="1"/>
              <a:t> в диапазонах ，чтобы </a:t>
            </a:r>
            <a:r>
              <a:rPr b="1">
                <a:sym typeface="+mn-ea"/>
              </a:rPr>
              <a:t>осуществ</a:t>
            </a:r>
            <a:r>
              <a:rPr lang="ru-RU" b="1">
                <a:sym typeface="+mn-ea"/>
              </a:rPr>
              <a:t>ить</a:t>
            </a:r>
            <a:r>
              <a:rPr b="1">
                <a:sym typeface="+mn-ea"/>
              </a:rPr>
              <a:t> </a:t>
            </a:r>
            <a:r>
              <a:rPr b="1"/>
              <a:t>восстановл</a:t>
            </a:r>
            <a:r>
              <a:rPr lang="ru-RU" b="1"/>
              <a:t>ение</a:t>
            </a:r>
            <a:r>
              <a:rPr b="1"/>
              <a:t> профиля оптической поверхности. </a:t>
            </a:r>
            <a:endParaRPr b="1"/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7" name="Picture 2" descr="C:\Users\iamisis\Desktop\00.jpg"/>
          <p:cNvPicPr>
            <a:picLocks noChangeAspect="1"/>
          </p:cNvPicPr>
          <p:nvPr/>
        </p:nvPicPr>
        <p:blipFill>
          <a:blip r:embed="rId1"/>
          <a:srcRect t="90945"/>
          <a:stretch>
            <a:fillRect/>
          </a:stretch>
        </p:blipFill>
        <p:spPr>
          <a:xfrm>
            <a:off x="0" y="4679950"/>
            <a:ext cx="9144000" cy="465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7" name="矩形 8"/>
          <p:cNvSpPr/>
          <p:nvPr/>
        </p:nvSpPr>
        <p:spPr>
          <a:xfrm>
            <a:off x="1797685" y="1759585"/>
            <a:ext cx="323850" cy="323850"/>
          </a:xfrm>
          <a:prstGeom prst="rect">
            <a:avLst/>
          </a:prstGeom>
          <a:noFill/>
          <a:ln w="38100" cap="flat" cmpd="sng">
            <a:solidFill>
              <a:srgbClr val="04AED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8" name="矩形 9"/>
          <p:cNvSpPr/>
          <p:nvPr/>
        </p:nvSpPr>
        <p:spPr>
          <a:xfrm>
            <a:off x="1797685" y="2254885"/>
            <a:ext cx="323850" cy="323850"/>
          </a:xfrm>
          <a:prstGeom prst="rect">
            <a:avLst/>
          </a:prstGeom>
          <a:noFill/>
          <a:ln w="38100" cap="flat" cmpd="sng">
            <a:solidFill>
              <a:srgbClr val="04AED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89" name="矩形 10"/>
          <p:cNvSpPr/>
          <p:nvPr/>
        </p:nvSpPr>
        <p:spPr>
          <a:xfrm>
            <a:off x="1797685" y="2750185"/>
            <a:ext cx="323850" cy="323850"/>
          </a:xfrm>
          <a:prstGeom prst="rect">
            <a:avLst/>
          </a:prstGeom>
          <a:noFill/>
          <a:ln w="38100" cap="flat" cmpd="sng">
            <a:solidFill>
              <a:srgbClr val="04AED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0" name="矩形 11"/>
          <p:cNvSpPr/>
          <p:nvPr/>
        </p:nvSpPr>
        <p:spPr>
          <a:xfrm>
            <a:off x="1797685" y="3245485"/>
            <a:ext cx="323850" cy="323850"/>
          </a:xfrm>
          <a:prstGeom prst="rect">
            <a:avLst/>
          </a:prstGeom>
          <a:noFill/>
          <a:ln w="38100" cap="flat" cmpd="sng">
            <a:solidFill>
              <a:srgbClr val="04AED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6391" name="矩形 12"/>
          <p:cNvSpPr/>
          <p:nvPr/>
        </p:nvSpPr>
        <p:spPr>
          <a:xfrm>
            <a:off x="1797685" y="3740785"/>
            <a:ext cx="323850" cy="323850"/>
          </a:xfrm>
          <a:prstGeom prst="rect">
            <a:avLst/>
          </a:prstGeom>
          <a:noFill/>
          <a:ln w="38100" cap="flat" cmpd="sng">
            <a:solidFill>
              <a:srgbClr val="04AED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16392" name="Picture 2" descr="C:\Users\Administrator\Desktop\对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398" y="1710373"/>
            <a:ext cx="438150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3" name="Picture 2" descr="C:\Users\Administrator\Desktop\对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5" y="2207260"/>
            <a:ext cx="438150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4" name="Picture 2" descr="C:\Users\Administrator\Desktop\对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73" y="2702560"/>
            <a:ext cx="438150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5" name="Picture 2" descr="C:\Users\Administrator\Desktop\对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73" y="3197860"/>
            <a:ext cx="438150" cy="371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6" name="Picture 2" descr="C:\Users\Administrator\Desktop\对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273" y="3693160"/>
            <a:ext cx="438150" cy="37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97" name="直接连接符 20"/>
          <p:cNvSpPr/>
          <p:nvPr/>
        </p:nvSpPr>
        <p:spPr>
          <a:xfrm>
            <a:off x="2158048" y="2081848"/>
            <a:ext cx="3756025" cy="1587"/>
          </a:xfrm>
          <a:prstGeom prst="line">
            <a:avLst/>
          </a:prstGeom>
          <a:ln w="38100" cap="flat" cmpd="sng">
            <a:solidFill>
              <a:srgbClr val="04AEDA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98" name="TextBox 21"/>
          <p:cNvSpPr/>
          <p:nvPr/>
        </p:nvSpPr>
        <p:spPr>
          <a:xfrm>
            <a:off x="2105026" y="1759268"/>
            <a:ext cx="482536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разработать математические модели расчета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/>
            <a:endParaRPr lang="zh-CN" altLang="en-US" sz="1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/>
            <a:endParaRPr lang="zh-CN" altLang="en-US" sz="1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/>
            <a:endParaRPr lang="zh-CN" altLang="en-US" sz="1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6399" name="直接连接符 23"/>
          <p:cNvSpPr/>
          <p:nvPr/>
        </p:nvSpPr>
        <p:spPr>
          <a:xfrm>
            <a:off x="2158048" y="2577148"/>
            <a:ext cx="3756025" cy="1587"/>
          </a:xfrm>
          <a:prstGeom prst="line">
            <a:avLst/>
          </a:prstGeom>
          <a:ln w="38100" cap="flat" cmpd="sng">
            <a:solidFill>
              <a:srgbClr val="04AEDA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0" name="TextBox 24"/>
          <p:cNvSpPr/>
          <p:nvPr/>
        </p:nvSpPr>
        <p:spPr>
          <a:xfrm>
            <a:off x="2121218" y="2254885"/>
            <a:ext cx="63423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разработать математический алгоритм в программе MatLab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6401" name="直接连接符 25"/>
          <p:cNvSpPr/>
          <p:nvPr/>
        </p:nvSpPr>
        <p:spPr>
          <a:xfrm>
            <a:off x="2158048" y="3072448"/>
            <a:ext cx="3756025" cy="1587"/>
          </a:xfrm>
          <a:prstGeom prst="line">
            <a:avLst/>
          </a:prstGeom>
          <a:ln w="38100" cap="flat" cmpd="sng">
            <a:solidFill>
              <a:srgbClr val="04AEDA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2" name="TextBox 26"/>
          <p:cNvSpPr/>
          <p:nvPr/>
        </p:nvSpPr>
        <p:spPr>
          <a:xfrm>
            <a:off x="2121536" y="2743200"/>
            <a:ext cx="400367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реализовать численный эксперимент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6403" name="直接连接符 27"/>
          <p:cNvSpPr/>
          <p:nvPr/>
        </p:nvSpPr>
        <p:spPr>
          <a:xfrm>
            <a:off x="2158048" y="3569335"/>
            <a:ext cx="3756025" cy="0"/>
          </a:xfrm>
          <a:prstGeom prst="line">
            <a:avLst/>
          </a:prstGeom>
          <a:ln w="38100" cap="flat" cmpd="sng">
            <a:solidFill>
              <a:srgbClr val="04AEDA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4" name="直接连接符 28"/>
          <p:cNvSpPr/>
          <p:nvPr/>
        </p:nvSpPr>
        <p:spPr>
          <a:xfrm>
            <a:off x="2158048" y="4064635"/>
            <a:ext cx="3756025" cy="0"/>
          </a:xfrm>
          <a:prstGeom prst="line">
            <a:avLst/>
          </a:prstGeom>
          <a:ln w="38100" cap="flat" cmpd="sng">
            <a:solidFill>
              <a:srgbClr val="04AEDA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405" name="TextBox 29"/>
          <p:cNvSpPr/>
          <p:nvPr/>
        </p:nvSpPr>
        <p:spPr>
          <a:xfrm>
            <a:off x="2093278" y="3245485"/>
            <a:ext cx="52120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sz="1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обрботать реальные экспериментальные данные</a:t>
            </a:r>
            <a:endParaRPr sz="1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6406" name="TextBox 30"/>
          <p:cNvSpPr/>
          <p:nvPr/>
        </p:nvSpPr>
        <p:spPr>
          <a:xfrm>
            <a:off x="2093278" y="3740785"/>
            <a:ext cx="2672080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рассч</a:t>
            </a:r>
            <a:r>
              <a:rPr lang="ru-RU" altLang="zh-CN" sz="1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ита</a:t>
            </a:r>
            <a:r>
              <a:rPr lang="zh-CN" altLang="en-US" sz="1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ть погрешность</a:t>
            </a:r>
            <a:endParaRPr lang="zh-CN" altLang="en-US" sz="1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4358" name="直接连接符 31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59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4362" name="文本框 1"/>
          <p:cNvSpPr txBox="1"/>
          <p:nvPr/>
        </p:nvSpPr>
        <p:spPr>
          <a:xfrm>
            <a:off x="117475" y="-47625"/>
            <a:ext cx="654304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sz="32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Задачи</a:t>
            </a:r>
            <a:endParaRPr lang="ru-RU" altLang="zh-CN" sz="32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  <a:p>
            <a:endParaRPr lang="en-US" altLang="zh-CN" sz="3200" b="1">
              <a:solidFill>
                <a:srgbClr val="00B0F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矩形 12"/>
          <p:cNvSpPr/>
          <p:nvPr/>
        </p:nvSpPr>
        <p:spPr>
          <a:xfrm>
            <a:off x="1783715" y="1273175"/>
            <a:ext cx="323850" cy="323850"/>
          </a:xfrm>
          <a:prstGeom prst="rect">
            <a:avLst/>
          </a:prstGeom>
          <a:noFill/>
          <a:ln w="38100" cap="flat" cmpd="sng">
            <a:solidFill>
              <a:srgbClr val="04AED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ctr"/>
            <a:endParaRPr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pic>
        <p:nvPicPr>
          <p:cNvPr id="9" name="Picture 2" descr="C:\Users\Administrator\Desktop\对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303" y="1225550"/>
            <a:ext cx="438150" cy="371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直接连接符 28"/>
          <p:cNvSpPr/>
          <p:nvPr/>
        </p:nvSpPr>
        <p:spPr>
          <a:xfrm>
            <a:off x="2144078" y="1597025"/>
            <a:ext cx="3756025" cy="0"/>
          </a:xfrm>
          <a:prstGeom prst="line">
            <a:avLst/>
          </a:prstGeom>
          <a:ln w="38100" cap="flat" cmpd="sng">
            <a:solidFill>
              <a:srgbClr val="04AEDA"/>
            </a:solidFill>
            <a:prstDash val="sysDot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TextBox 30"/>
          <p:cNvSpPr/>
          <p:nvPr/>
        </p:nvSpPr>
        <p:spPr>
          <a:xfrm>
            <a:off x="2159001" y="1273175"/>
            <a:ext cx="4510405" cy="33718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ru-RU" sz="1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п</a:t>
            </a:r>
            <a:r>
              <a:rPr sz="1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роанализировать существующие методы</a:t>
            </a:r>
            <a:endParaRPr sz="1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625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Методы исследования</a:t>
            </a:r>
            <a:endParaRPr lang="ru-RU" altLang="zh-CN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92985" y="1520825"/>
            <a:ext cx="15005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теор</a:t>
            </a:r>
            <a:r>
              <a:rPr lang="ru-RU" altLang="zh-CN" sz="28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ия</a:t>
            </a:r>
            <a:endParaRPr lang="ru-RU" altLang="zh-CN" sz="28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46065" y="1505585"/>
            <a:ext cx="20281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zh-CN" sz="2800" b="1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практика</a:t>
            </a:r>
            <a:endParaRPr lang="ru-RU" altLang="zh-CN" sz="2800" b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25880" y="2515235"/>
            <a:ext cx="7058025" cy="1198880"/>
          </a:xfrm>
          <a:prstGeom prst="rect">
            <a:avLst/>
          </a:prstGeom>
          <a:solidFill>
            <a:srgbClr val="03AEDA"/>
          </a:solidFill>
        </p:spPr>
        <p:txBody>
          <a:bodyPr wrap="square" rtlCol="0">
            <a:spAutoFit/>
          </a:bodyPr>
          <a:p>
            <a:r>
              <a:rPr lang="ru-RU" altLang="zh-CN" sz="240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zh-CN" altLang="en-US" sz="2400">
                <a:solidFill>
                  <a:schemeClr val="bg1">
                    <a:lumMod val="95000"/>
                  </a:schemeClr>
                </a:solidFill>
              </a:rPr>
              <a:t>Предлагается математический метод расчета топограммы оптической поверхности из серии интерференционных картин.</a:t>
            </a:r>
            <a:endParaRPr lang="zh-CN" altLang="en-US" sz="240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8" name="直接箭头连接符 7"/>
          <p:cNvCxnSpPr>
            <a:stCxn id="3" idx="2"/>
          </p:cNvCxnSpPr>
          <p:nvPr/>
        </p:nvCxnSpPr>
        <p:spPr>
          <a:xfrm>
            <a:off x="3043555" y="2042795"/>
            <a:ext cx="503555" cy="506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>
            <a:off x="5491480" y="1979295"/>
            <a:ext cx="454025" cy="508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625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О работе</a:t>
            </a:r>
            <a:endParaRPr lang="ru-RU" altLang="zh-CN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00" y="750570"/>
            <a:ext cx="3869690" cy="28340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190" y="1065530"/>
            <a:ext cx="4417695" cy="23063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82040" y="3703955"/>
            <a:ext cx="30035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zh-CN" sz="1400"/>
              <a:t>Профиль поверхности</a:t>
            </a:r>
            <a:endParaRPr lang="ru-RU" altLang="zh-CN" sz="1400"/>
          </a:p>
        </p:txBody>
      </p:sp>
      <p:sp>
        <p:nvSpPr>
          <p:cNvPr id="5" name="文本框 4"/>
          <p:cNvSpPr txBox="1"/>
          <p:nvPr/>
        </p:nvSpPr>
        <p:spPr>
          <a:xfrm>
            <a:off x="5812155" y="3703955"/>
            <a:ext cx="294005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zh-CN" sz="1400"/>
              <a:t>Базовая длина</a:t>
            </a:r>
            <a:endParaRPr lang="ru-RU" altLang="zh-CN" sz="14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625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О работе</a:t>
            </a:r>
            <a:endParaRPr lang="ru-RU" altLang="zh-CN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68655" y="1120775"/>
            <a:ext cx="262128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zh-CN" sz="1400"/>
              <a:t>Арифметическое среднее отклонение оцениваемого профиля:</a:t>
            </a:r>
            <a:endParaRPr lang="ru-RU" altLang="zh-CN" sz="140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55" y="1798320"/>
            <a:ext cx="2764790" cy="785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2350" y="1194435"/>
            <a:ext cx="4128770" cy="215582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68655" y="3129915"/>
            <a:ext cx="243776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ru-RU" altLang="zh-CN" sz="1400"/>
              <a:t>Среднеквадратичное отклонение оцениваемого профиля:</a:t>
            </a:r>
            <a:endParaRPr lang="ru-RU" altLang="zh-CN" sz="140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985" y="3657600"/>
            <a:ext cx="2778125" cy="83248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71745" y="3778885"/>
            <a:ext cx="38354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altLang="zh-CN" sz="1400"/>
              <a:t>Максмальная высота профиля PV:</a:t>
            </a:r>
            <a:endParaRPr lang="ru-RU" altLang="zh-CN" sz="1400"/>
          </a:p>
        </p:txBody>
      </p:sp>
      <p:graphicFrame>
        <p:nvGraphicFramePr>
          <p:cNvPr id="12" name="对象 11">
            <a:hlinkClick r:id="" action="ppaction://ole?verb="/>
          </p:cNvPr>
          <p:cNvGraphicFramePr>
            <a:graphicFrameLocks noChangeAspect="1"/>
          </p:cNvGraphicFramePr>
          <p:nvPr/>
        </p:nvGraphicFramePr>
        <p:xfrm>
          <a:off x="5812155" y="4085590"/>
          <a:ext cx="2168525" cy="404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" r:id="rId5" imgW="1498600" imgH="279400" progId="Equation.KSEE3">
                  <p:embed/>
                </p:oleObj>
              </mc:Choice>
              <mc:Fallback>
                <p:oleObj name="" r:id="rId5" imgW="1498600" imgH="279400" progId="Equation.KSEE3">
                  <p:embed/>
                  <p:pic>
                    <p:nvPicPr>
                      <p:cNvPr id="0" name="图片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2155" y="4085590"/>
                        <a:ext cx="2168525" cy="404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625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О работе</a:t>
            </a:r>
            <a:endParaRPr lang="ru-RU" altLang="zh-CN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pic>
        <p:nvPicPr>
          <p:cNvPr id="2" name="图片 1" descr="untitle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100" y="595630"/>
            <a:ext cx="8559165" cy="40995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2" descr="C:\Users\iamisis\Desktop\00.jpg"/>
          <p:cNvPicPr>
            <a:picLocks noChangeAspect="1"/>
          </p:cNvPicPr>
          <p:nvPr/>
        </p:nvPicPr>
        <p:blipFill>
          <a:blip r:embed="rId1"/>
          <a:srcRect t="91315"/>
          <a:stretch>
            <a:fillRect/>
          </a:stretch>
        </p:blipFill>
        <p:spPr>
          <a:xfrm>
            <a:off x="0" y="4695825"/>
            <a:ext cx="9144000" cy="447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直接连接符 8"/>
          <p:cNvSpPr/>
          <p:nvPr/>
        </p:nvSpPr>
        <p:spPr>
          <a:xfrm flipH="1">
            <a:off x="214313" y="561975"/>
            <a:ext cx="3097212" cy="0"/>
          </a:xfrm>
          <a:prstGeom prst="line">
            <a:avLst/>
          </a:prstGeom>
          <a:ln w="9525" cap="flat" cmpd="sng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8" name="Rectangle 7"/>
          <p:cNvSpPr/>
          <p:nvPr/>
        </p:nvSpPr>
        <p:spPr>
          <a:xfrm>
            <a:off x="0" y="523875"/>
            <a:ext cx="215900" cy="71438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none" anchor="ctr"/>
          <a:p>
            <a:endParaRPr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</p:txBody>
      </p:sp>
      <p:sp>
        <p:nvSpPr>
          <p:cNvPr id="3081" name="文本框 1"/>
          <p:cNvSpPr txBox="1"/>
          <p:nvPr/>
        </p:nvSpPr>
        <p:spPr>
          <a:xfrm>
            <a:off x="72390" y="101600"/>
            <a:ext cx="762508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ru-RU" altLang="zh-CN" sz="2400" b="1">
                <a:solidFill>
                  <a:srgbClr val="00B0F0"/>
                </a:solidFill>
                <a:latin typeface="微软雅黑" panose="020B0503020204020204" pitchFamily="2" charset="-122"/>
                <a:ea typeface="微软雅黑" panose="020B0503020204020204" pitchFamily="2" charset="-122"/>
              </a:rPr>
              <a:t>О работе</a:t>
            </a:r>
            <a:endParaRPr lang="ru-RU" altLang="zh-CN" sz="2400" b="1">
              <a:solidFill>
                <a:srgbClr val="00B0F0"/>
              </a:solidFill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14361" name="4 CuadroTexto"/>
          <p:cNvSpPr/>
          <p:nvPr/>
        </p:nvSpPr>
        <p:spPr>
          <a:xfrm>
            <a:off x="3332163" y="4816475"/>
            <a:ext cx="2479675" cy="2755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r>
              <a:rPr lang="ru-RU" altLang="zh-CN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МГТУ им.Н.Э.Баумана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pic>
        <p:nvPicPr>
          <p:cNvPr id="3" name="图片 2" descr="untitled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" y="595630"/>
            <a:ext cx="8561070" cy="410019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1915</Words>
  <Application>WPS 演示</Application>
  <PresentationFormat>全屏显示(16:9)</PresentationFormat>
  <Paragraphs>106</Paragraphs>
  <Slides>13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</vt:lpstr>
      <vt:lpstr>宋体</vt:lpstr>
      <vt:lpstr>Wingdings</vt:lpstr>
      <vt:lpstr>Calibri</vt:lpstr>
      <vt:lpstr>微软雅黑</vt:lpstr>
      <vt:lpstr>Arial Unicode MS</vt:lpstr>
      <vt:lpstr>Office 主题</vt:lpstr>
      <vt:lpstr>Equation.KSEE3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iamisis</dc:creator>
  <cp:lastModifiedBy>勇闯天涯</cp:lastModifiedBy>
  <cp:revision>84</cp:revision>
  <dcterms:created xsi:type="dcterms:W3CDTF">2012-04-11T02:39:00Z</dcterms:created>
  <dcterms:modified xsi:type="dcterms:W3CDTF">2021-04-13T12:06:14Z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